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7" r:id="rId2"/>
    <p:sldId id="278" r:id="rId3"/>
    <p:sldId id="258" r:id="rId4"/>
    <p:sldId id="259" r:id="rId5"/>
    <p:sldId id="280" r:id="rId6"/>
    <p:sldId id="281" r:id="rId7"/>
    <p:sldId id="261" r:id="rId8"/>
    <p:sldId id="284" r:id="rId9"/>
    <p:sldId id="286" r:id="rId10"/>
    <p:sldId id="262" r:id="rId11"/>
    <p:sldId id="288" r:id="rId12"/>
    <p:sldId id="263" r:id="rId13"/>
    <p:sldId id="287" r:id="rId14"/>
  </p:sldIdLst>
  <p:sldSz cx="9144000" cy="6858000" type="screen4x3"/>
  <p:notesSz cx="7010400" cy="92964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705" autoAdjust="0"/>
  </p:normalViewPr>
  <p:slideViewPr>
    <p:cSldViewPr>
      <p:cViewPr>
        <p:scale>
          <a:sx n="101" d="100"/>
          <a:sy n="101" d="100"/>
        </p:scale>
        <p:origin x="-1565" y="16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DEA0E3F2-233B-48A0-B6E9-96A4E026C682}" type="datetimeFigureOut">
              <a:rPr lang="en-US" smtClean="0"/>
              <a:t>8/26/2014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D348387A-C18F-41D5-8E6C-6200816A0BC5}" type="slidenum">
              <a:rPr lang="en-US" smtClean="0"/>
              <a:t>‹#›</a:t>
            </a:fld>
            <a:endParaRPr lang="en-US"/>
          </a:p>
        </p:txBody>
      </p:sp>
    </p:spTree>
    <p:extLst>
      <p:ext uri="{BB962C8B-B14F-4D97-AF65-F5344CB8AC3E}">
        <p14:creationId xmlns:p14="http://schemas.microsoft.com/office/powerpoint/2010/main" val="31352129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AB9A94C-6282-4C90-B3CB-3B724C9EDB68}" type="datetimeFigureOut">
              <a:rPr lang="en-US" smtClean="0"/>
              <a:t>8/26/2014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D16D43E-9E79-4A6D-AAAF-5536E682E01F}" type="slidenum">
              <a:rPr lang="en-US" smtClean="0"/>
              <a:t>‹#›</a:t>
            </a:fld>
            <a:endParaRPr lang="en-US"/>
          </a:p>
        </p:txBody>
      </p:sp>
    </p:spTree>
    <p:extLst>
      <p:ext uri="{BB962C8B-B14F-4D97-AF65-F5344CB8AC3E}">
        <p14:creationId xmlns:p14="http://schemas.microsoft.com/office/powerpoint/2010/main" val="1851236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a:ln/>
        </p:spPr>
      </p:sp>
      <p:sp>
        <p:nvSpPr>
          <p:cNvPr id="17410" name="Notes Placeholder 2"/>
          <p:cNvSpPr>
            <a:spLocks noGrp="1"/>
          </p:cNvSpPr>
          <p:nvPr>
            <p:ph type="body" idx="1"/>
          </p:nvPr>
        </p:nvSpPr>
        <p:spPr>
          <a:noFill/>
          <a:ln/>
        </p:spPr>
        <p:txBody>
          <a:bodyPr/>
          <a:lstStyle/>
          <a:p>
            <a:pPr eaLnBrk="1" hangingPunct="1">
              <a:spcBef>
                <a:spcPct val="0"/>
              </a:spcBef>
            </a:pPr>
            <a:r>
              <a:rPr lang="en-US" dirty="0" smtClean="0">
                <a:ea typeface="ＭＳ Ｐゴシック"/>
                <a:cs typeface="ＭＳ Ｐゴシック"/>
              </a:rPr>
              <a:t>We are one of the most comprehensive academic health centers in the country.  This gives us real opportunities in terms of interdisciplinary education and training. We have six schools, offering 62 degree programs delivered at 1,600 sites throughout the state, to 6,400 students, and taught by 1,400 faculty.</a:t>
            </a:r>
          </a:p>
          <a:p>
            <a:pPr eaLnBrk="1" hangingPunct="1">
              <a:spcBef>
                <a:spcPct val="0"/>
              </a:spcBef>
            </a:pPr>
            <a:endParaRPr lang="en-US" dirty="0" smtClean="0">
              <a:ea typeface="ＭＳ Ｐゴシック"/>
              <a:cs typeface="ＭＳ Ｐゴシック"/>
            </a:endParaRPr>
          </a:p>
          <a:p>
            <a:pPr eaLnBrk="1" hangingPunct="1"/>
            <a:r>
              <a:rPr lang="en-US" dirty="0" smtClean="0">
                <a:ea typeface="ＭＳ Ｐゴシック"/>
                <a:cs typeface="ＭＳ Ｐゴシック"/>
              </a:rPr>
              <a:t>For many of the professions we teach, we are the only educator in the state or region. Overall, we train 70 percent of the state’s health professionals with the only dental school between Milwaukee and Seattle, the only College of Pharmacy, the only veterinary medicine school in the state, the primary school for advanced practice nurses, the only public health school, and our Medical School educates more than 80 percent of the state’s medical students and more than half of the state’s medical residents in University programs.</a:t>
            </a:r>
          </a:p>
          <a:p>
            <a:pPr eaLnBrk="1" hangingPunct="1"/>
            <a:r>
              <a:rPr lang="en-US" dirty="0" smtClean="0">
                <a:ea typeface="ＭＳ Ｐゴシック"/>
                <a:cs typeface="ＭＳ Ｐゴシック"/>
              </a:rPr>
              <a:t>  </a:t>
            </a:r>
          </a:p>
          <a:p>
            <a:pPr eaLnBrk="1" hangingPunct="1"/>
            <a:r>
              <a:rPr lang="en-US" dirty="0" smtClean="0">
                <a:ea typeface="ＭＳ Ｐゴシック"/>
                <a:cs typeface="ＭＳ Ｐゴシック"/>
              </a:rPr>
              <a:t>In addition – the faculty in our schools who teach students also conduct $426 million in privately and publicly funded research with the goal of improving health and discovering treatments and cures.  And many of our faculty also takes care of patients.  </a:t>
            </a:r>
          </a:p>
          <a:p>
            <a:pPr eaLnBrk="1" hangingPunct="1"/>
            <a:endParaRPr lang="en-US" dirty="0" smtClean="0">
              <a:ea typeface="ＭＳ Ｐゴシック"/>
              <a:cs typeface="ＭＳ Ｐゴシック"/>
            </a:endParaRPr>
          </a:p>
          <a:p>
            <a:pPr eaLnBrk="1" hangingPunct="1"/>
            <a:r>
              <a:rPr lang="en-US" dirty="0" smtClean="0">
                <a:ea typeface="ＭＳ Ｐゴシック"/>
                <a:cs typeface="ＭＳ Ｐゴシック"/>
              </a:rPr>
              <a:t>Why care for patients? Two reasons – it’s an important way to teach students by working alongside them – but also patient care supports the mission of the schools. </a:t>
            </a:r>
          </a:p>
          <a:p>
            <a:pPr eaLnBrk="1" hangingPunct="1"/>
            <a:endParaRPr lang="en-US" dirty="0" smtClean="0">
              <a:ea typeface="ＭＳ Ｐゴシック"/>
              <a:cs typeface="ＭＳ Ｐゴシック"/>
            </a:endParaRPr>
          </a:p>
          <a:p>
            <a:endParaRPr lang="en-US" dirty="0" smtClean="0">
              <a:ea typeface="ＭＳ Ｐゴシック"/>
              <a:cs typeface="ＭＳ Ｐゴシック"/>
            </a:endParaRPr>
          </a:p>
        </p:txBody>
      </p:sp>
      <p:sp>
        <p:nvSpPr>
          <p:cNvPr id="17411" name="Slide Number Placeholder 3"/>
          <p:cNvSpPr>
            <a:spLocks noGrp="1"/>
          </p:cNvSpPr>
          <p:nvPr>
            <p:ph type="sldNum" sz="quarter" idx="5"/>
          </p:nvPr>
        </p:nvSpPr>
        <p:spPr>
          <a:noFill/>
        </p:spPr>
        <p:txBody>
          <a:bodyPr/>
          <a:lstStyle/>
          <a:p>
            <a:fld id="{C4661E8F-8179-4AB0-BFE9-A2A83181E8C8}" type="slidenum">
              <a:rPr lang="en-US" smtClean="0"/>
              <a:pPr/>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8FB784-3908-4BDC-8C9E-E0C57184D2B8}"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7464915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p:spPr>
        <p:txBody>
          <a:bodyPr/>
          <a:lstStyle/>
          <a:p>
            <a:pPr eaLnBrk="1" hangingPunct="1">
              <a:spcBef>
                <a:spcPct val="0"/>
              </a:spcBef>
            </a:pPr>
            <a:r>
              <a:rPr lang="en-US" dirty="0" smtClean="0">
                <a:ea typeface="ＭＳ Ｐゴシック"/>
                <a:cs typeface="ＭＳ Ｐゴシック"/>
              </a:rPr>
              <a:t>Most predictions for future health care provider needs turn out to be wrong – for a couple of reasons.  The pipeline to develop new providers is long and the landscape changes.</a:t>
            </a:r>
          </a:p>
          <a:p>
            <a:pPr eaLnBrk="1" hangingPunct="1">
              <a:spcBef>
                <a:spcPct val="0"/>
              </a:spcBef>
            </a:pPr>
            <a:endParaRPr lang="en-US" dirty="0" smtClean="0">
              <a:ea typeface="ＭＳ Ｐゴシック"/>
              <a:cs typeface="ＭＳ Ｐゴシック"/>
            </a:endParaRPr>
          </a:p>
          <a:p>
            <a:pPr eaLnBrk="1" hangingPunct="1">
              <a:spcBef>
                <a:spcPct val="0"/>
              </a:spcBef>
            </a:pPr>
            <a:r>
              <a:rPr lang="en-US" dirty="0" smtClean="0">
                <a:ea typeface="ＭＳ Ｐゴシック"/>
                <a:cs typeface="ＭＳ Ｐゴシック"/>
              </a:rPr>
              <a:t>The reimbursement disincentives for primary care are a major challenge.  Primary care physicians and other providers are not compensated as well as specialists.  The reimbursement system is based on face time with patients rather than their health care.  Our system is perverse – we are not paid for wellness.</a:t>
            </a:r>
          </a:p>
          <a:p>
            <a:pPr eaLnBrk="1" hangingPunct="1">
              <a:spcBef>
                <a:spcPct val="0"/>
              </a:spcBef>
            </a:pPr>
            <a:endParaRPr lang="en-US" dirty="0" smtClean="0">
              <a:ea typeface="ＭＳ Ｐゴシック"/>
              <a:cs typeface="ＭＳ Ｐゴシック"/>
            </a:endParaRPr>
          </a:p>
          <a:p>
            <a:pPr eaLnBrk="1" hangingPunct="1">
              <a:spcBef>
                <a:spcPct val="0"/>
              </a:spcBef>
            </a:pPr>
            <a:r>
              <a:rPr lang="en-US" dirty="0" smtClean="0">
                <a:ea typeface="ＭＳ Ｐゴシック"/>
                <a:cs typeface="ＭＳ Ｐゴシック"/>
              </a:rPr>
              <a:t>Without adequate funding for education and training.  We need to rely on tuition, and student debt continues to rise – creating another disincentive to choosing primary care.  We are 4</a:t>
            </a:r>
            <a:r>
              <a:rPr lang="en-US" baseline="30000" dirty="0" smtClean="0">
                <a:ea typeface="ＭＳ Ｐゴシック"/>
                <a:cs typeface="ＭＳ Ｐゴシック"/>
              </a:rPr>
              <a:t>th</a:t>
            </a:r>
            <a:r>
              <a:rPr lang="en-US" dirty="0" smtClean="0">
                <a:ea typeface="ＭＳ Ｐゴシック"/>
                <a:cs typeface="ＭＳ Ｐゴシック"/>
              </a:rPr>
              <a:t> highest in medical school tuition in the country.  The same is true for all of our schools.</a:t>
            </a:r>
          </a:p>
          <a:p>
            <a:pPr eaLnBrk="1" hangingPunct="1">
              <a:spcBef>
                <a:spcPct val="0"/>
              </a:spcBef>
            </a:pPr>
            <a:endParaRPr lang="en-US" dirty="0" smtClean="0">
              <a:ea typeface="ＭＳ Ｐゴシック"/>
              <a:cs typeface="ＭＳ Ｐゴシック"/>
            </a:endParaRPr>
          </a:p>
          <a:p>
            <a:pPr eaLnBrk="1" hangingPunct="1">
              <a:spcBef>
                <a:spcPct val="0"/>
              </a:spcBef>
            </a:pPr>
            <a:r>
              <a:rPr lang="en-US" dirty="0" smtClean="0">
                <a:ea typeface="ＭＳ Ｐゴシック"/>
                <a:cs typeface="ＭＳ Ｐゴシック"/>
              </a:rPr>
              <a:t>Finally, it is difficult (nearly impossible) for us to find clinical training and practice sites for our students and residents that actually model the way we think health care should be  delivered.  As much as we talk about new models of care, there are very few places where the models are practiced and even fewer where we can send our students and residents to train.   </a:t>
            </a:r>
          </a:p>
          <a:p>
            <a:endParaRPr lang="en-US" dirty="0" smtClean="0">
              <a:ea typeface="ＭＳ Ｐゴシック"/>
              <a:cs typeface="ＭＳ Ｐゴシック"/>
            </a:endParaRPr>
          </a:p>
        </p:txBody>
      </p:sp>
      <p:sp>
        <p:nvSpPr>
          <p:cNvPr id="25603" name="Slide Number Placeholder 3"/>
          <p:cNvSpPr>
            <a:spLocks noGrp="1"/>
          </p:cNvSpPr>
          <p:nvPr>
            <p:ph type="sldNum" sz="quarter" idx="5"/>
          </p:nvPr>
        </p:nvSpPr>
        <p:spPr>
          <a:noFill/>
        </p:spPr>
        <p:txBody>
          <a:bodyPr/>
          <a:lstStyle/>
          <a:p>
            <a:fld id="{710EE1F5-AAA0-44EC-88A5-6E608A82EAB2}" type="slidenum">
              <a:rPr lang="en-US" smtClean="0">
                <a:solidFill>
                  <a:prstClr val="black"/>
                </a:solidFill>
              </a:rPr>
              <a:pPr/>
              <a:t>13</a:t>
            </a:fld>
            <a:endParaRPr lang="en-US" dirty="0" smtClean="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marL="165190" indent="-165190">
              <a:buFontTx/>
              <a:buChar char="•"/>
              <a:defRPr/>
            </a:pPr>
            <a:endParaRPr lang="en-US" dirty="0">
              <a:latin typeface="Calibri" charset="0"/>
              <a:ea typeface="Calibri" charset="0"/>
              <a:cs typeface="Times New Roman" charset="0"/>
            </a:endParaRPr>
          </a:p>
        </p:txBody>
      </p:sp>
      <p:sp>
        <p:nvSpPr>
          <p:cNvPr id="32772" name="Slide Number Placeholder 3"/>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9959" eaLnBrk="0" hangingPunct="0">
              <a:defRPr sz="2300">
                <a:solidFill>
                  <a:schemeClr val="tx1"/>
                </a:solidFill>
                <a:latin typeface="Arial" pitchFamily="34" charset="0"/>
                <a:ea typeface="ＭＳ Ｐゴシック" pitchFamily="1" charset="-128"/>
              </a:defRPr>
            </a:lvl1pPr>
            <a:lvl2pPr marL="715824" indent="-275315" defTabSz="929959" eaLnBrk="0" hangingPunct="0">
              <a:defRPr sz="2300">
                <a:solidFill>
                  <a:schemeClr val="tx1"/>
                </a:solidFill>
                <a:latin typeface="Arial" pitchFamily="34" charset="0"/>
                <a:ea typeface="ＭＳ Ｐゴシック" pitchFamily="1" charset="-128"/>
              </a:defRPr>
            </a:lvl2pPr>
            <a:lvl3pPr marL="1101267" indent="-220254" defTabSz="929959" eaLnBrk="0" hangingPunct="0">
              <a:defRPr sz="2300">
                <a:solidFill>
                  <a:schemeClr val="tx1"/>
                </a:solidFill>
                <a:latin typeface="Arial" pitchFamily="34" charset="0"/>
                <a:ea typeface="ＭＳ Ｐゴシック" pitchFamily="1" charset="-128"/>
              </a:defRPr>
            </a:lvl3pPr>
            <a:lvl4pPr marL="1541776" indent="-220254" defTabSz="929959" eaLnBrk="0" hangingPunct="0">
              <a:defRPr sz="2300">
                <a:solidFill>
                  <a:schemeClr val="tx1"/>
                </a:solidFill>
                <a:latin typeface="Arial" pitchFamily="34" charset="0"/>
                <a:ea typeface="ＭＳ Ｐゴシック" pitchFamily="1" charset="-128"/>
              </a:defRPr>
            </a:lvl4pPr>
            <a:lvl5pPr marL="1982281" indent="-220254" defTabSz="929959" eaLnBrk="0" hangingPunct="0">
              <a:defRPr sz="2300">
                <a:solidFill>
                  <a:schemeClr val="tx1"/>
                </a:solidFill>
                <a:latin typeface="Arial" pitchFamily="34" charset="0"/>
                <a:ea typeface="ＭＳ Ｐゴシック" pitchFamily="1" charset="-128"/>
              </a:defRPr>
            </a:lvl5pPr>
            <a:lvl6pPr marL="2422788"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6pPr>
            <a:lvl7pPr marL="2863294"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7pPr>
            <a:lvl8pPr marL="3303802"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8pPr>
            <a:lvl9pPr marL="3744309"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9pPr>
          </a:lstStyle>
          <a:p>
            <a:pPr eaLnBrk="1" hangingPunct="1">
              <a:defRPr/>
            </a:pPr>
            <a:fld id="{DF21A291-704F-4619-B42C-12CA7BF825C4}" type="slidenum">
              <a:rPr lang="en-US" sz="1200">
                <a:solidFill>
                  <a:prstClr val="black"/>
                </a:solidFill>
              </a:rPr>
              <a:pPr eaLnBrk="1" hangingPunct="1">
                <a:defRPr/>
              </a:pPr>
              <a:t>3</a:t>
            </a:fld>
            <a:endParaRPr lang="en-US" sz="1200" dirty="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marL="165190" indent="-165190">
              <a:buFontTx/>
              <a:buChar char="•"/>
              <a:defRPr/>
            </a:pPr>
            <a:endParaRPr lang="en-US" dirty="0">
              <a:latin typeface="Calibri" charset="0"/>
              <a:ea typeface="Calibri" charset="0"/>
              <a:cs typeface="Times New Roman" charset="0"/>
            </a:endParaRPr>
          </a:p>
        </p:txBody>
      </p:sp>
      <p:sp>
        <p:nvSpPr>
          <p:cNvPr id="34820" name="Slide Number Placeholder 3"/>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9959" eaLnBrk="0" hangingPunct="0">
              <a:defRPr sz="2300">
                <a:solidFill>
                  <a:schemeClr val="tx1"/>
                </a:solidFill>
                <a:latin typeface="Arial" pitchFamily="34" charset="0"/>
                <a:ea typeface="ＭＳ Ｐゴシック" pitchFamily="1" charset="-128"/>
              </a:defRPr>
            </a:lvl1pPr>
            <a:lvl2pPr marL="715824" indent="-275315" defTabSz="929959" eaLnBrk="0" hangingPunct="0">
              <a:defRPr sz="2300">
                <a:solidFill>
                  <a:schemeClr val="tx1"/>
                </a:solidFill>
                <a:latin typeface="Arial" pitchFamily="34" charset="0"/>
                <a:ea typeface="ＭＳ Ｐゴシック" pitchFamily="1" charset="-128"/>
              </a:defRPr>
            </a:lvl2pPr>
            <a:lvl3pPr marL="1101267" indent="-220254" defTabSz="929959" eaLnBrk="0" hangingPunct="0">
              <a:defRPr sz="2300">
                <a:solidFill>
                  <a:schemeClr val="tx1"/>
                </a:solidFill>
                <a:latin typeface="Arial" pitchFamily="34" charset="0"/>
                <a:ea typeface="ＭＳ Ｐゴシック" pitchFamily="1" charset="-128"/>
              </a:defRPr>
            </a:lvl3pPr>
            <a:lvl4pPr marL="1541776" indent="-220254" defTabSz="929959" eaLnBrk="0" hangingPunct="0">
              <a:defRPr sz="2300">
                <a:solidFill>
                  <a:schemeClr val="tx1"/>
                </a:solidFill>
                <a:latin typeface="Arial" pitchFamily="34" charset="0"/>
                <a:ea typeface="ＭＳ Ｐゴシック" pitchFamily="1" charset="-128"/>
              </a:defRPr>
            </a:lvl4pPr>
            <a:lvl5pPr marL="1982281" indent="-220254" defTabSz="929959" eaLnBrk="0" hangingPunct="0">
              <a:defRPr sz="2300">
                <a:solidFill>
                  <a:schemeClr val="tx1"/>
                </a:solidFill>
                <a:latin typeface="Arial" pitchFamily="34" charset="0"/>
                <a:ea typeface="ＭＳ Ｐゴシック" pitchFamily="1" charset="-128"/>
              </a:defRPr>
            </a:lvl5pPr>
            <a:lvl6pPr marL="2422788"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6pPr>
            <a:lvl7pPr marL="2863294"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7pPr>
            <a:lvl8pPr marL="3303802"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8pPr>
            <a:lvl9pPr marL="3744309"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9pPr>
          </a:lstStyle>
          <a:p>
            <a:pPr eaLnBrk="1" hangingPunct="1">
              <a:defRPr/>
            </a:pPr>
            <a:fld id="{BE993885-1FF4-4A4C-AEEB-55A0EE2BEAF1}" type="slidenum">
              <a:rPr lang="en-US" sz="1200">
                <a:solidFill>
                  <a:prstClr val="black"/>
                </a:solidFill>
              </a:rPr>
              <a:pPr eaLnBrk="1" hangingPunct="1">
                <a:defRPr/>
              </a:pPr>
              <a:t>4</a:t>
            </a:fld>
            <a:endParaRPr lang="en-US" sz="1200" dirty="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8FB784-3908-4BDC-8C9E-E0C57184D2B8}"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659967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8FB784-3908-4BDC-8C9E-E0C57184D2B8}"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36599675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8F12775-5D85-445A-8B90-36363CF05AAD}" type="slidenum">
              <a:rPr lang="en-US">
                <a:solidFill>
                  <a:prstClr val="black"/>
                </a:solidFill>
              </a:rPr>
              <a:pPr/>
              <a:t>7</a:t>
            </a:fld>
            <a:endParaRPr lang="en-US" dirty="0">
              <a:solidFill>
                <a:prstClr val="black"/>
              </a:solidFill>
            </a:endParaRPr>
          </a:p>
        </p:txBody>
      </p:sp>
      <p:sp>
        <p:nvSpPr>
          <p:cNvPr id="18434" name="Rectangle 7"/>
          <p:cNvSpPr txBox="1">
            <a:spLocks noGrp="1" noChangeArrowheads="1"/>
          </p:cNvSpPr>
          <p:nvPr/>
        </p:nvSpPr>
        <p:spPr bwMode="auto">
          <a:xfrm>
            <a:off x="3970344"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124" tIns="46562" rIns="93124" bIns="46562" anchor="b"/>
          <a:lstStyle>
            <a:lvl1pPr defTabSz="931863">
              <a:defRPr>
                <a:solidFill>
                  <a:schemeClr val="tx1"/>
                </a:solidFill>
                <a:latin typeface="Arial" pitchFamily="34" charset="0"/>
              </a:defRPr>
            </a:lvl1pPr>
            <a:lvl2pPr marL="742950" indent="-285750" defTabSz="931863">
              <a:defRPr>
                <a:solidFill>
                  <a:schemeClr val="tx1"/>
                </a:solidFill>
                <a:latin typeface="Arial" pitchFamily="34" charset="0"/>
              </a:defRPr>
            </a:lvl2pPr>
            <a:lvl3pPr marL="1143000" indent="-230188" defTabSz="931863">
              <a:defRPr>
                <a:solidFill>
                  <a:schemeClr val="tx1"/>
                </a:solidFill>
                <a:latin typeface="Arial" pitchFamily="34" charset="0"/>
              </a:defRPr>
            </a:lvl3pPr>
            <a:lvl4pPr marL="1600200" indent="-228600" defTabSz="931863">
              <a:defRPr>
                <a:solidFill>
                  <a:schemeClr val="tx1"/>
                </a:solidFill>
                <a:latin typeface="Arial" pitchFamily="34" charset="0"/>
              </a:defRPr>
            </a:lvl4pPr>
            <a:lvl5pPr marL="2057400" indent="-230188" defTabSz="931863">
              <a:defRPr>
                <a:solidFill>
                  <a:schemeClr val="tx1"/>
                </a:solidFill>
                <a:latin typeface="Arial" pitchFamily="34" charset="0"/>
              </a:defRPr>
            </a:lvl5pPr>
            <a:lvl6pPr marL="2514600" indent="-230188" defTabSz="931863" fontAlgn="base">
              <a:spcBef>
                <a:spcPct val="0"/>
              </a:spcBef>
              <a:spcAft>
                <a:spcPct val="0"/>
              </a:spcAft>
              <a:defRPr>
                <a:solidFill>
                  <a:schemeClr val="tx1"/>
                </a:solidFill>
                <a:latin typeface="Arial" pitchFamily="34" charset="0"/>
              </a:defRPr>
            </a:lvl6pPr>
            <a:lvl7pPr marL="2971800" indent="-230188" defTabSz="931863" fontAlgn="base">
              <a:spcBef>
                <a:spcPct val="0"/>
              </a:spcBef>
              <a:spcAft>
                <a:spcPct val="0"/>
              </a:spcAft>
              <a:defRPr>
                <a:solidFill>
                  <a:schemeClr val="tx1"/>
                </a:solidFill>
                <a:latin typeface="Arial" pitchFamily="34" charset="0"/>
              </a:defRPr>
            </a:lvl7pPr>
            <a:lvl8pPr marL="3429000" indent="-230188" defTabSz="931863" fontAlgn="base">
              <a:spcBef>
                <a:spcPct val="0"/>
              </a:spcBef>
              <a:spcAft>
                <a:spcPct val="0"/>
              </a:spcAft>
              <a:defRPr>
                <a:solidFill>
                  <a:schemeClr val="tx1"/>
                </a:solidFill>
                <a:latin typeface="Arial" pitchFamily="34" charset="0"/>
              </a:defRPr>
            </a:lvl8pPr>
            <a:lvl9pPr marL="3886200" indent="-230188" defTabSz="931863" fontAlgn="base">
              <a:spcBef>
                <a:spcPct val="0"/>
              </a:spcBef>
              <a:spcAft>
                <a:spcPct val="0"/>
              </a:spcAft>
              <a:defRPr>
                <a:solidFill>
                  <a:schemeClr val="tx1"/>
                </a:solidFill>
                <a:latin typeface="Arial" pitchFamily="34" charset="0"/>
              </a:defRPr>
            </a:lvl9pPr>
          </a:lstStyle>
          <a:p>
            <a:pPr algn="r" fontAlgn="base">
              <a:spcBef>
                <a:spcPct val="0"/>
              </a:spcBef>
              <a:spcAft>
                <a:spcPct val="0"/>
              </a:spcAft>
            </a:pPr>
            <a:fld id="{D8B3DBB5-572C-4FFE-82E5-A46BE1E4046E}" type="slidenum">
              <a:rPr lang="en-US" sz="1200">
                <a:solidFill>
                  <a:prstClr val="black"/>
                </a:solidFill>
              </a:rPr>
              <a:pPr algn="r" fontAlgn="base">
                <a:spcBef>
                  <a:spcPct val="0"/>
                </a:spcBef>
                <a:spcAft>
                  <a:spcPct val="0"/>
                </a:spcAft>
              </a:pPr>
              <a:t>7</a:t>
            </a:fld>
            <a:endParaRPr lang="en-US" sz="1200" dirty="0">
              <a:solidFill>
                <a:prstClr val="black"/>
              </a:solidFill>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xfrm>
            <a:off x="935044" y="4416429"/>
            <a:ext cx="5140325" cy="4183063"/>
          </a:xfrm>
        </p:spPr>
        <p:txBody>
          <a:bodyPr lIns="93124" tIns="46562" rIns="93124" bIns="46562"/>
          <a:lstStyle/>
          <a:p>
            <a:r>
              <a:rPr lang="en-US" dirty="0"/>
              <a:t>The training represented on this chart shows the number of hours of experiential education required for each of the health care professions within the AHC.  </a:t>
            </a:r>
            <a:r>
              <a:rPr lang="en-US" b="1" dirty="0"/>
              <a:t>Experiential education happens outside the traditional classroom under the direct supervision of a mentor/teacher.  Hence, it is more akin to field training, and is the reason we have affiliation agreements with over 1000 community, clinic and hospital sites in the State of Minnesota.  This model also allows us to recruit from communities and train in those communities, increasing the likelihood that the students will then practice in those communities.  This model also provides us the opportunity to develop and test various models of care delivery that employ the various providers in different roles.  </a:t>
            </a:r>
          </a:p>
          <a:p>
            <a:endParaRPr lang="en-US" b="1" dirty="0"/>
          </a:p>
          <a:p>
            <a:r>
              <a:rPr lang="en-US" b="1" dirty="0"/>
              <a:t>This experiential model also makes us interdependent with the communities, clinics, and health systems.  Let me illustrate this interdependence a little more with the physician education/training model.</a:t>
            </a:r>
            <a:endParaRPr lang="en-US" dirty="0"/>
          </a:p>
          <a:p>
            <a:endParaRPr lang="en-US" dirty="0"/>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marL="165190" indent="-165190">
              <a:buFontTx/>
              <a:buChar char="•"/>
              <a:defRPr/>
            </a:pPr>
            <a:endParaRPr lang="en-US" dirty="0">
              <a:latin typeface="Calibri" charset="0"/>
              <a:ea typeface="Calibri" charset="0"/>
              <a:cs typeface="Times New Roman" charset="0"/>
            </a:endParaRPr>
          </a:p>
        </p:txBody>
      </p:sp>
      <p:sp>
        <p:nvSpPr>
          <p:cNvPr id="35844" name="Slide Number Placeholder 3"/>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29959" eaLnBrk="0" hangingPunct="0">
              <a:defRPr sz="2300">
                <a:solidFill>
                  <a:schemeClr val="tx1"/>
                </a:solidFill>
                <a:latin typeface="Arial" pitchFamily="34" charset="0"/>
                <a:ea typeface="ＭＳ Ｐゴシック" pitchFamily="1" charset="-128"/>
              </a:defRPr>
            </a:lvl1pPr>
            <a:lvl2pPr marL="715824" indent="-275315" defTabSz="929959" eaLnBrk="0" hangingPunct="0">
              <a:defRPr sz="2300">
                <a:solidFill>
                  <a:schemeClr val="tx1"/>
                </a:solidFill>
                <a:latin typeface="Arial" pitchFamily="34" charset="0"/>
                <a:ea typeface="ＭＳ Ｐゴシック" pitchFamily="1" charset="-128"/>
              </a:defRPr>
            </a:lvl2pPr>
            <a:lvl3pPr marL="1101267" indent="-220254" defTabSz="929959" eaLnBrk="0" hangingPunct="0">
              <a:defRPr sz="2300">
                <a:solidFill>
                  <a:schemeClr val="tx1"/>
                </a:solidFill>
                <a:latin typeface="Arial" pitchFamily="34" charset="0"/>
                <a:ea typeface="ＭＳ Ｐゴシック" pitchFamily="1" charset="-128"/>
              </a:defRPr>
            </a:lvl3pPr>
            <a:lvl4pPr marL="1541776" indent="-220254" defTabSz="929959" eaLnBrk="0" hangingPunct="0">
              <a:defRPr sz="2300">
                <a:solidFill>
                  <a:schemeClr val="tx1"/>
                </a:solidFill>
                <a:latin typeface="Arial" pitchFamily="34" charset="0"/>
                <a:ea typeface="ＭＳ Ｐゴシック" pitchFamily="1" charset="-128"/>
              </a:defRPr>
            </a:lvl4pPr>
            <a:lvl5pPr marL="1982281" indent="-220254" defTabSz="929959" eaLnBrk="0" hangingPunct="0">
              <a:defRPr sz="2300">
                <a:solidFill>
                  <a:schemeClr val="tx1"/>
                </a:solidFill>
                <a:latin typeface="Arial" pitchFamily="34" charset="0"/>
                <a:ea typeface="ＭＳ Ｐゴシック" pitchFamily="1" charset="-128"/>
              </a:defRPr>
            </a:lvl5pPr>
            <a:lvl6pPr marL="2422788"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6pPr>
            <a:lvl7pPr marL="2863294"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7pPr>
            <a:lvl8pPr marL="3303802"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8pPr>
            <a:lvl9pPr marL="3744309" indent="-220254" defTabSz="929959" eaLnBrk="0" fontAlgn="base" hangingPunct="0">
              <a:spcBef>
                <a:spcPct val="0"/>
              </a:spcBef>
              <a:spcAft>
                <a:spcPct val="0"/>
              </a:spcAft>
              <a:defRPr sz="2300">
                <a:solidFill>
                  <a:schemeClr val="tx1"/>
                </a:solidFill>
                <a:latin typeface="Arial" pitchFamily="34" charset="0"/>
                <a:ea typeface="ＭＳ Ｐゴシック" pitchFamily="1" charset="-128"/>
              </a:defRPr>
            </a:lvl9pPr>
          </a:lstStyle>
          <a:p>
            <a:pPr eaLnBrk="1" hangingPunct="1">
              <a:defRPr/>
            </a:pPr>
            <a:fld id="{1C8AE6FB-BD07-4957-AAD0-22868DEB2185}" type="slidenum">
              <a:rPr lang="en-US" sz="1200">
                <a:solidFill>
                  <a:prstClr val="black"/>
                </a:solidFill>
              </a:rPr>
              <a:pPr eaLnBrk="1" hangingPunct="1">
                <a:defRPr/>
              </a:pPr>
              <a:t>8</a:t>
            </a:fld>
            <a:endParaRPr lang="en-US" sz="1200"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p:spPr>
        <p:txBody>
          <a:bodyPr/>
          <a:lstStyle/>
          <a:p>
            <a:fld id="{0B273E59-1C9D-47C1-82CA-6D864B3AF58F}" type="slidenum">
              <a:rPr lang="en-US" smtClean="0">
                <a:solidFill>
                  <a:prstClr val="black"/>
                </a:solidFill>
              </a:rPr>
              <a:pPr/>
              <a:t>9</a:t>
            </a:fld>
            <a:endParaRPr lang="en-US" dirty="0" smtClean="0">
              <a:solidFill>
                <a:prstClr val="black"/>
              </a:solidFill>
            </a:endParaRP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pPr eaLnBrk="1" hangingPunct="1"/>
            <a:r>
              <a:rPr lang="en-US" dirty="0" smtClean="0">
                <a:ea typeface="ＭＳ Ｐゴシック"/>
                <a:cs typeface="ＭＳ Ｐゴシック"/>
              </a:rPr>
              <a:t>The University and the AHC have been working to address the health care needs of Minnesota for many years.  We have increased enrollments to the extent we have been able, given the constraints of our faculty, teaching facilities, and training sites.  We have expanded programs in Duluth and Rochester to train students in Greater Minnesota.   And, we have developed and sustained pipeline programs to encourage high school and college undergraduates in health professional careers and to train our students (through RPAP and AHEC) in areas of health shortages to encourage them to practice in these communities when they graduate and complete their residency programs.</a:t>
            </a:r>
          </a:p>
          <a:p>
            <a:pPr eaLnBrk="1" hangingPunct="1"/>
            <a:endParaRPr lang="en-US" dirty="0" smtClean="0">
              <a:ea typeface="ＭＳ Ｐゴシック"/>
              <a:cs typeface="ＭＳ Ｐゴシック"/>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8FB784-3908-4BDC-8C9E-E0C57184D2B8}"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1006782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0157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Rectangle 6"/>
          <p:cNvSpPr>
            <a:spLocks noChangeArrowheads="1"/>
          </p:cNvSpPr>
          <p:nvPr userDrawn="1"/>
        </p:nvSpPr>
        <p:spPr bwMode="auto">
          <a:xfrm flipH="1" flipV="1">
            <a:off x="0" y="-7938"/>
            <a:ext cx="9144000" cy="228601"/>
          </a:xfrm>
          <a:prstGeom prst="rect">
            <a:avLst/>
          </a:prstGeom>
          <a:solidFill>
            <a:srgbClr val="8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p>
            <a:pPr algn="ctr" fontAlgn="base">
              <a:spcBef>
                <a:spcPct val="0"/>
              </a:spcBef>
              <a:spcAft>
                <a:spcPct val="0"/>
              </a:spcAft>
            </a:pPr>
            <a:endParaRPr lang="en-US" dirty="0">
              <a:solidFill>
                <a:srgbClr val="FFFF99"/>
              </a:solidFill>
              <a:latin typeface="Century Gothic" pitchFamily="34" charset="0"/>
            </a:endParaRPr>
          </a:p>
        </p:txBody>
      </p:sp>
      <p:sp>
        <p:nvSpPr>
          <p:cNvPr id="4" name="Title 1"/>
          <p:cNvSpPr txBox="1">
            <a:spLocks/>
          </p:cNvSpPr>
          <p:nvPr userDrawn="1"/>
        </p:nvSpPr>
        <p:spPr bwMode="auto">
          <a:xfrm>
            <a:off x="457200" y="304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a:lstStyle>
          <a:p>
            <a:pPr>
              <a:defRPr/>
            </a:pPr>
            <a:r>
              <a:rPr lang="en-US" dirty="0" smtClean="0">
                <a:solidFill>
                  <a:srgbClr val="000000"/>
                </a:solidFill>
              </a:rPr>
              <a:t>Click to edit Master title style</a:t>
            </a:r>
            <a:endParaRPr lang="en-US" dirty="0">
              <a:solidFill>
                <a:srgbClr val="000000"/>
              </a:solidFill>
            </a:endParaRPr>
          </a:p>
        </p:txBody>
      </p:sp>
      <p:sp>
        <p:nvSpPr>
          <p:cNvPr id="5" name="Line 9"/>
          <p:cNvSpPr>
            <a:spLocks noChangeShapeType="1"/>
          </p:cNvSpPr>
          <p:nvPr userDrawn="1"/>
        </p:nvSpPr>
        <p:spPr bwMode="auto">
          <a:xfrm rot="16200000">
            <a:off x="4572000" y="-4335462"/>
            <a:ext cx="0" cy="9144000"/>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dirty="0">
              <a:solidFill>
                <a:srgbClr val="000000"/>
              </a:solidFill>
            </a:endParaRPr>
          </a:p>
        </p:txBody>
      </p:sp>
      <p:pic>
        <p:nvPicPr>
          <p:cNvPr id="6" name="Picture 9" descr="AHC_2c_noMl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0988" y="6248400"/>
            <a:ext cx="20066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2"/>
          <p:cNvSpPr>
            <a:spLocks noGrp="1"/>
          </p:cNvSpPr>
          <p:nvPr>
            <p:ph type="dt" sz="half" idx="10"/>
          </p:nvPr>
        </p:nvSpPr>
        <p:spPr>
          <a:xfrm>
            <a:off x="457200" y="6245225"/>
            <a:ext cx="2133600" cy="476250"/>
          </a:xfrm>
          <a:prstGeom prst="rect">
            <a:avLst/>
          </a:prstGeom>
        </p:spPr>
        <p:txBody>
          <a:bodyPr/>
          <a:lstStyle>
            <a:lvl1pPr>
              <a:defRPr/>
            </a:lvl1pPr>
          </a:lstStyle>
          <a:p>
            <a:pPr>
              <a:defRPr/>
            </a:pPr>
            <a:endParaRPr lang="en-US" dirty="0">
              <a:solidFill>
                <a:srgbClr val="000000"/>
              </a:solidFill>
            </a:endParaRPr>
          </a:p>
        </p:txBody>
      </p:sp>
      <p:sp>
        <p:nvSpPr>
          <p:cNvPr id="8"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dirty="0">
              <a:solidFill>
                <a:srgbClr val="000000"/>
              </a:solidFill>
            </a:endParaRPr>
          </a:p>
        </p:txBody>
      </p:sp>
      <p:sp>
        <p:nvSpPr>
          <p:cNvPr id="9" name="Slide Number Placeholder 4"/>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B24C72DC-AA8E-4892-85ED-CCE6A1C9091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34613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Rectangle 6"/>
          <p:cNvSpPr>
            <a:spLocks noChangeArrowheads="1"/>
          </p:cNvSpPr>
          <p:nvPr userDrawn="1"/>
        </p:nvSpPr>
        <p:spPr bwMode="auto">
          <a:xfrm flipH="1" flipV="1">
            <a:off x="0" y="-7938"/>
            <a:ext cx="9144000" cy="228601"/>
          </a:xfrm>
          <a:prstGeom prst="rect">
            <a:avLst/>
          </a:prstGeom>
          <a:solidFill>
            <a:srgbClr val="8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p>
            <a:pPr algn="ctr" fontAlgn="base">
              <a:spcBef>
                <a:spcPct val="0"/>
              </a:spcBef>
              <a:spcAft>
                <a:spcPct val="0"/>
              </a:spcAft>
            </a:pPr>
            <a:endParaRPr lang="en-US" dirty="0">
              <a:solidFill>
                <a:srgbClr val="FFFF99"/>
              </a:solidFill>
              <a:latin typeface="Century Gothic" pitchFamily="34" charset="0"/>
            </a:endParaRPr>
          </a:p>
        </p:txBody>
      </p:sp>
      <p:sp>
        <p:nvSpPr>
          <p:cNvPr id="4" name="Title 1"/>
          <p:cNvSpPr txBox="1">
            <a:spLocks/>
          </p:cNvSpPr>
          <p:nvPr userDrawn="1"/>
        </p:nvSpPr>
        <p:spPr bwMode="auto">
          <a:xfrm>
            <a:off x="457200" y="304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a:lstStyle>
          <a:p>
            <a:pPr>
              <a:defRPr/>
            </a:pPr>
            <a:r>
              <a:rPr lang="en-US" dirty="0" smtClean="0">
                <a:solidFill>
                  <a:srgbClr val="000000"/>
                </a:solidFill>
              </a:rPr>
              <a:t>Click to edit Master title style</a:t>
            </a:r>
            <a:endParaRPr lang="en-US" dirty="0">
              <a:solidFill>
                <a:srgbClr val="000000"/>
              </a:solidFill>
            </a:endParaRPr>
          </a:p>
        </p:txBody>
      </p:sp>
      <p:sp>
        <p:nvSpPr>
          <p:cNvPr id="5" name="Line 9"/>
          <p:cNvSpPr>
            <a:spLocks noChangeShapeType="1"/>
          </p:cNvSpPr>
          <p:nvPr userDrawn="1"/>
        </p:nvSpPr>
        <p:spPr bwMode="auto">
          <a:xfrm rot="16200000">
            <a:off x="4572000" y="-4335462"/>
            <a:ext cx="0" cy="9144000"/>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dirty="0">
              <a:solidFill>
                <a:srgbClr val="000000"/>
              </a:solidFill>
            </a:endParaRPr>
          </a:p>
        </p:txBody>
      </p:sp>
      <p:pic>
        <p:nvPicPr>
          <p:cNvPr id="6" name="Picture 9" descr="AHC_2c_noMl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0988" y="6248400"/>
            <a:ext cx="20066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2"/>
          <p:cNvSpPr>
            <a:spLocks noGrp="1"/>
          </p:cNvSpPr>
          <p:nvPr>
            <p:ph type="dt" sz="half" idx="10"/>
          </p:nvPr>
        </p:nvSpPr>
        <p:spPr>
          <a:xfrm>
            <a:off x="457200" y="6245225"/>
            <a:ext cx="2133600" cy="476250"/>
          </a:xfrm>
          <a:prstGeom prst="rect">
            <a:avLst/>
          </a:prstGeom>
        </p:spPr>
        <p:txBody>
          <a:bodyPr/>
          <a:lstStyle>
            <a:lvl1pPr>
              <a:defRPr/>
            </a:lvl1pPr>
          </a:lstStyle>
          <a:p>
            <a:pPr>
              <a:defRPr/>
            </a:pPr>
            <a:endParaRPr lang="en-US" dirty="0">
              <a:solidFill>
                <a:srgbClr val="000000"/>
              </a:solidFill>
            </a:endParaRPr>
          </a:p>
        </p:txBody>
      </p:sp>
      <p:sp>
        <p:nvSpPr>
          <p:cNvPr id="8"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dirty="0">
              <a:solidFill>
                <a:srgbClr val="000000"/>
              </a:solidFill>
            </a:endParaRPr>
          </a:p>
        </p:txBody>
      </p:sp>
      <p:sp>
        <p:nvSpPr>
          <p:cNvPr id="9" name="Slide Number Placeholder 4"/>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A830ED86-9522-4BE0-98FB-DDF80EB5B950}"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576139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a:prstGeom prst="rect">
            <a:avLst/>
          </a:prstGeom>
        </p:spPr>
        <p:txBody>
          <a:bodyPr/>
          <a:lstStyle>
            <a:lvl1pPr>
              <a:defRPr/>
            </a:lvl1pPr>
          </a:lstStyle>
          <a:p>
            <a:endParaRPr lang="en-US" dirty="0">
              <a:solidFill>
                <a:srgbClr val="000000"/>
              </a:solidFill>
            </a:endParaRPr>
          </a:p>
        </p:txBody>
      </p:sp>
      <p:sp>
        <p:nvSpPr>
          <p:cNvPr id="3" name="Footer Placeholder 2"/>
          <p:cNvSpPr>
            <a:spLocks noGrp="1"/>
          </p:cNvSpPr>
          <p:nvPr>
            <p:ph type="ftr" sz="quarter" idx="11"/>
          </p:nvPr>
        </p:nvSpPr>
        <p:spPr>
          <a:xfrm>
            <a:off x="3124200" y="6245225"/>
            <a:ext cx="2895600" cy="476250"/>
          </a:xfrm>
          <a:prstGeom prst="rect">
            <a:avLst/>
          </a:prstGeom>
        </p:spPr>
        <p:txBody>
          <a:bodyPr/>
          <a:lstStyle>
            <a:lvl1pPr>
              <a:defRPr/>
            </a:lvl1pPr>
          </a:lstStyle>
          <a:p>
            <a:endParaRPr lang="en-US" dirty="0">
              <a:solidFill>
                <a:srgbClr val="000000"/>
              </a:solidFill>
            </a:endParaRPr>
          </a:p>
        </p:txBody>
      </p:sp>
      <p:sp>
        <p:nvSpPr>
          <p:cNvPr id="4" name="Slide Number Placeholder 3"/>
          <p:cNvSpPr>
            <a:spLocks noGrp="1"/>
          </p:cNvSpPr>
          <p:nvPr>
            <p:ph type="sldNum" sz="quarter" idx="12"/>
          </p:nvPr>
        </p:nvSpPr>
        <p:spPr>
          <a:xfrm>
            <a:off x="6553200" y="6245225"/>
            <a:ext cx="2133600" cy="476250"/>
          </a:xfrm>
          <a:prstGeom prst="rect">
            <a:avLst/>
          </a:prstGeom>
        </p:spPr>
        <p:txBody>
          <a:bodyPr/>
          <a:lstStyle>
            <a:lvl1pPr>
              <a:defRPr/>
            </a:lvl1pPr>
          </a:lstStyle>
          <a:p>
            <a:fld id="{060FCAD2-6598-4DB6-9997-F789D4C13028}"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476223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245225"/>
            <a:ext cx="2133600" cy="476250"/>
          </a:xfrm>
          <a:prstGeom prst="rect">
            <a:avLst/>
          </a:prstGeom>
        </p:spPr>
        <p:txBody>
          <a:bodyPr/>
          <a:lstStyle>
            <a:lvl1pPr>
              <a:defRPr/>
            </a:lvl1pPr>
          </a:lstStyle>
          <a:p>
            <a:endParaRPr lang="en-US" dirty="0">
              <a:solidFill>
                <a:srgbClr val="000000"/>
              </a:solidFill>
            </a:endParaRPr>
          </a:p>
        </p:txBody>
      </p:sp>
      <p:sp>
        <p:nvSpPr>
          <p:cNvPr id="4"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endParaRPr lang="en-US" dirty="0">
              <a:solidFill>
                <a:srgbClr val="000000"/>
              </a:solidFill>
            </a:endParaRPr>
          </a:p>
        </p:txBody>
      </p:sp>
      <p:sp>
        <p:nvSpPr>
          <p:cNvPr id="5" name="Slide Number Placeholder 4"/>
          <p:cNvSpPr>
            <a:spLocks noGrp="1"/>
          </p:cNvSpPr>
          <p:nvPr>
            <p:ph type="sldNum" sz="quarter" idx="12"/>
          </p:nvPr>
        </p:nvSpPr>
        <p:spPr>
          <a:xfrm>
            <a:off x="6553200" y="6245225"/>
            <a:ext cx="2133600" cy="476250"/>
          </a:xfrm>
          <a:prstGeom prst="rect">
            <a:avLst/>
          </a:prstGeom>
        </p:spPr>
        <p:txBody>
          <a:bodyPr/>
          <a:lstStyle>
            <a:lvl1pPr>
              <a:defRPr/>
            </a:lvl1pPr>
          </a:lstStyle>
          <a:p>
            <a:fld id="{D2981B43-C5BC-4BA1-994E-A8C89962D1CA}"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499177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6"/>
          <p:cNvSpPr>
            <a:spLocks noChangeArrowheads="1"/>
          </p:cNvSpPr>
          <p:nvPr userDrawn="1"/>
        </p:nvSpPr>
        <p:spPr bwMode="auto">
          <a:xfrm flipH="1" flipV="1">
            <a:off x="0" y="-7938"/>
            <a:ext cx="9144000" cy="228601"/>
          </a:xfrm>
          <a:prstGeom prst="rect">
            <a:avLst/>
          </a:prstGeom>
          <a:solidFill>
            <a:srgbClr val="8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p>
            <a:pPr algn="ctr" fontAlgn="base">
              <a:spcBef>
                <a:spcPct val="0"/>
              </a:spcBef>
              <a:spcAft>
                <a:spcPct val="0"/>
              </a:spcAft>
            </a:pPr>
            <a:endParaRPr lang="en-US" dirty="0">
              <a:solidFill>
                <a:srgbClr val="FFFF99"/>
              </a:solidFill>
              <a:latin typeface="Century Gothic" pitchFamily="34" charset="0"/>
            </a:endParaRPr>
          </a:p>
        </p:txBody>
      </p:sp>
      <p:sp>
        <p:nvSpPr>
          <p:cNvPr id="4" name="Title 1"/>
          <p:cNvSpPr txBox="1">
            <a:spLocks/>
          </p:cNvSpPr>
          <p:nvPr userDrawn="1"/>
        </p:nvSpPr>
        <p:spPr bwMode="auto">
          <a:xfrm>
            <a:off x="457200" y="304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a:lstStyle>
          <a:p>
            <a:pPr>
              <a:defRPr/>
            </a:pPr>
            <a:r>
              <a:rPr lang="en-US" dirty="0" smtClean="0">
                <a:solidFill>
                  <a:srgbClr val="000000"/>
                </a:solidFill>
              </a:rPr>
              <a:t>Click to edit Master title style</a:t>
            </a:r>
            <a:endParaRPr lang="en-US" dirty="0">
              <a:solidFill>
                <a:srgbClr val="000000"/>
              </a:solidFill>
            </a:endParaRPr>
          </a:p>
        </p:txBody>
      </p:sp>
      <p:sp>
        <p:nvSpPr>
          <p:cNvPr id="5" name="Line 9"/>
          <p:cNvSpPr>
            <a:spLocks noChangeShapeType="1"/>
          </p:cNvSpPr>
          <p:nvPr userDrawn="1"/>
        </p:nvSpPr>
        <p:spPr bwMode="auto">
          <a:xfrm rot="16200000">
            <a:off x="4572000" y="-4335462"/>
            <a:ext cx="0" cy="9144000"/>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dirty="0">
              <a:solidFill>
                <a:srgbClr val="000000"/>
              </a:solidFill>
            </a:endParaRPr>
          </a:p>
        </p:txBody>
      </p:sp>
      <p:pic>
        <p:nvPicPr>
          <p:cNvPr id="6" name="Picture 9" descr="AHC_2c_noMl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0988" y="6248400"/>
            <a:ext cx="20066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2"/>
          <p:cNvSpPr>
            <a:spLocks noGrp="1"/>
          </p:cNvSpPr>
          <p:nvPr>
            <p:ph type="dt" sz="half" idx="10"/>
          </p:nvPr>
        </p:nvSpPr>
        <p:spPr>
          <a:xfrm>
            <a:off x="457200" y="6245225"/>
            <a:ext cx="2133600" cy="476250"/>
          </a:xfrm>
          <a:prstGeom prst="rect">
            <a:avLst/>
          </a:prstGeom>
        </p:spPr>
        <p:txBody>
          <a:bodyPr/>
          <a:lstStyle>
            <a:lvl1pPr>
              <a:defRPr/>
            </a:lvl1pPr>
          </a:lstStyle>
          <a:p>
            <a:pPr>
              <a:defRPr/>
            </a:pPr>
            <a:endParaRPr lang="en-US" dirty="0">
              <a:solidFill>
                <a:srgbClr val="000000"/>
              </a:solidFill>
            </a:endParaRPr>
          </a:p>
        </p:txBody>
      </p:sp>
      <p:sp>
        <p:nvSpPr>
          <p:cNvPr id="8"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dirty="0">
              <a:solidFill>
                <a:srgbClr val="000000"/>
              </a:solidFill>
            </a:endParaRPr>
          </a:p>
        </p:txBody>
      </p:sp>
      <p:sp>
        <p:nvSpPr>
          <p:cNvPr id="9" name="Slide Number Placeholder 4"/>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B24C72DC-AA8E-4892-85ED-CCE6A1C9091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656552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Rectangle 6"/>
          <p:cNvSpPr>
            <a:spLocks noChangeArrowheads="1"/>
          </p:cNvSpPr>
          <p:nvPr userDrawn="1"/>
        </p:nvSpPr>
        <p:spPr bwMode="auto">
          <a:xfrm flipH="1" flipV="1">
            <a:off x="0" y="-7938"/>
            <a:ext cx="9144000" cy="228601"/>
          </a:xfrm>
          <a:prstGeom prst="rect">
            <a:avLst/>
          </a:prstGeom>
          <a:solidFill>
            <a:srgbClr val="8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p>
            <a:pPr algn="ctr" fontAlgn="base">
              <a:spcBef>
                <a:spcPct val="0"/>
              </a:spcBef>
              <a:spcAft>
                <a:spcPct val="0"/>
              </a:spcAft>
            </a:pPr>
            <a:endParaRPr lang="en-US" dirty="0">
              <a:solidFill>
                <a:srgbClr val="FFFF99"/>
              </a:solidFill>
              <a:latin typeface="Century Gothic" pitchFamily="34" charset="0"/>
            </a:endParaRPr>
          </a:p>
        </p:txBody>
      </p:sp>
      <p:sp>
        <p:nvSpPr>
          <p:cNvPr id="4" name="Title 1"/>
          <p:cNvSpPr txBox="1">
            <a:spLocks/>
          </p:cNvSpPr>
          <p:nvPr userDrawn="1"/>
        </p:nvSpPr>
        <p:spPr bwMode="auto">
          <a:xfrm>
            <a:off x="457200" y="304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a:lstStyle>
          <a:p>
            <a:pPr>
              <a:defRPr/>
            </a:pPr>
            <a:r>
              <a:rPr lang="en-US" dirty="0" smtClean="0">
                <a:solidFill>
                  <a:srgbClr val="000000"/>
                </a:solidFill>
              </a:rPr>
              <a:t>Click to edit Master title style</a:t>
            </a:r>
            <a:endParaRPr lang="en-US" dirty="0">
              <a:solidFill>
                <a:srgbClr val="000000"/>
              </a:solidFill>
            </a:endParaRPr>
          </a:p>
        </p:txBody>
      </p:sp>
      <p:sp>
        <p:nvSpPr>
          <p:cNvPr id="5" name="Line 9"/>
          <p:cNvSpPr>
            <a:spLocks noChangeShapeType="1"/>
          </p:cNvSpPr>
          <p:nvPr userDrawn="1"/>
        </p:nvSpPr>
        <p:spPr bwMode="auto">
          <a:xfrm rot="16200000">
            <a:off x="4572000" y="-4335462"/>
            <a:ext cx="0" cy="9144000"/>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dirty="0">
              <a:solidFill>
                <a:srgbClr val="000000"/>
              </a:solidFill>
            </a:endParaRPr>
          </a:p>
        </p:txBody>
      </p:sp>
      <p:pic>
        <p:nvPicPr>
          <p:cNvPr id="6" name="Picture 9" descr="AHC_2c_noMl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0988" y="6248400"/>
            <a:ext cx="20066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2"/>
          <p:cNvSpPr>
            <a:spLocks noGrp="1"/>
          </p:cNvSpPr>
          <p:nvPr>
            <p:ph type="dt" sz="half" idx="10"/>
          </p:nvPr>
        </p:nvSpPr>
        <p:spPr>
          <a:xfrm>
            <a:off x="457200" y="6245225"/>
            <a:ext cx="2133600" cy="476250"/>
          </a:xfrm>
          <a:prstGeom prst="rect">
            <a:avLst/>
          </a:prstGeom>
        </p:spPr>
        <p:txBody>
          <a:bodyPr/>
          <a:lstStyle>
            <a:lvl1pPr>
              <a:defRPr/>
            </a:lvl1pPr>
          </a:lstStyle>
          <a:p>
            <a:pPr>
              <a:defRPr/>
            </a:pPr>
            <a:endParaRPr lang="en-US" dirty="0">
              <a:solidFill>
                <a:srgbClr val="000000"/>
              </a:solidFill>
            </a:endParaRPr>
          </a:p>
        </p:txBody>
      </p:sp>
      <p:sp>
        <p:nvSpPr>
          <p:cNvPr id="8"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dirty="0">
              <a:solidFill>
                <a:srgbClr val="000000"/>
              </a:solidFill>
            </a:endParaRPr>
          </a:p>
        </p:txBody>
      </p:sp>
      <p:sp>
        <p:nvSpPr>
          <p:cNvPr id="9" name="Slide Number Placeholder 4"/>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A830ED86-9522-4BE0-98FB-DDF80EB5B950}"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495415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solidFill>
                <a:srgbClr val="000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solidFill>
                <a:srgbClr val="000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8C935DF-49D6-4839-B861-9FD1DB6A759C}"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735297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endParaRPr lang="en-US" dirty="0"/>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a:xfrm>
            <a:off x="6553200" y="6245225"/>
            <a:ext cx="2133600" cy="476250"/>
          </a:xfrm>
          <a:prstGeom prst="rect">
            <a:avLst/>
          </a:prstGeom>
        </p:spPr>
        <p:txBody>
          <a:bodyPr/>
          <a:lstStyle>
            <a:lvl1pPr>
              <a:defRPr/>
            </a:lvl1pPr>
          </a:lstStyle>
          <a:p>
            <a:fld id="{601DCEC6-02AB-40F9-9065-14B86C698E85}"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827273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Rectangle 6"/>
          <p:cNvSpPr>
            <a:spLocks noChangeArrowheads="1"/>
          </p:cNvSpPr>
          <p:nvPr userDrawn="1"/>
        </p:nvSpPr>
        <p:spPr bwMode="auto">
          <a:xfrm flipH="1" flipV="1">
            <a:off x="0" y="-7938"/>
            <a:ext cx="9144000" cy="228601"/>
          </a:xfrm>
          <a:prstGeom prst="rect">
            <a:avLst/>
          </a:prstGeom>
          <a:solidFill>
            <a:srgbClr val="8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p>
            <a:pPr algn="ctr" fontAlgn="base">
              <a:spcBef>
                <a:spcPct val="0"/>
              </a:spcBef>
              <a:spcAft>
                <a:spcPct val="0"/>
              </a:spcAft>
            </a:pPr>
            <a:endParaRPr lang="en-US" dirty="0">
              <a:solidFill>
                <a:srgbClr val="FFFF99"/>
              </a:solidFill>
              <a:latin typeface="Century Gothic" pitchFamily="34" charset="0"/>
            </a:endParaRPr>
          </a:p>
        </p:txBody>
      </p:sp>
      <p:sp>
        <p:nvSpPr>
          <p:cNvPr id="4" name="Title 1"/>
          <p:cNvSpPr txBox="1">
            <a:spLocks/>
          </p:cNvSpPr>
          <p:nvPr userDrawn="1"/>
        </p:nvSpPr>
        <p:spPr bwMode="auto">
          <a:xfrm>
            <a:off x="457200" y="304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a:lstStyle>
          <a:p>
            <a:pPr>
              <a:defRPr/>
            </a:pPr>
            <a:r>
              <a:rPr lang="en-US" dirty="0" smtClean="0">
                <a:solidFill>
                  <a:srgbClr val="000000"/>
                </a:solidFill>
              </a:rPr>
              <a:t>Click to edit Master title style</a:t>
            </a:r>
            <a:endParaRPr lang="en-US" dirty="0">
              <a:solidFill>
                <a:srgbClr val="000000"/>
              </a:solidFill>
            </a:endParaRPr>
          </a:p>
        </p:txBody>
      </p:sp>
      <p:sp>
        <p:nvSpPr>
          <p:cNvPr id="5" name="Line 9"/>
          <p:cNvSpPr>
            <a:spLocks noChangeShapeType="1"/>
          </p:cNvSpPr>
          <p:nvPr userDrawn="1"/>
        </p:nvSpPr>
        <p:spPr bwMode="auto">
          <a:xfrm rot="16200000">
            <a:off x="4572000" y="-4335462"/>
            <a:ext cx="0" cy="9144000"/>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dirty="0">
              <a:solidFill>
                <a:srgbClr val="000000"/>
              </a:solidFill>
            </a:endParaRPr>
          </a:p>
        </p:txBody>
      </p:sp>
      <p:pic>
        <p:nvPicPr>
          <p:cNvPr id="6" name="Picture 9" descr="AHC_2c_noMl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0988" y="6248400"/>
            <a:ext cx="20066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2"/>
          <p:cNvSpPr>
            <a:spLocks noGrp="1"/>
          </p:cNvSpPr>
          <p:nvPr>
            <p:ph type="dt" sz="half" idx="10"/>
          </p:nvPr>
        </p:nvSpPr>
        <p:spPr>
          <a:xfrm>
            <a:off x="457200" y="6245225"/>
            <a:ext cx="2133600" cy="476250"/>
          </a:xfrm>
          <a:prstGeom prst="rect">
            <a:avLst/>
          </a:prstGeom>
        </p:spPr>
        <p:txBody>
          <a:bodyPr/>
          <a:lstStyle>
            <a:lvl1pPr>
              <a:defRPr/>
            </a:lvl1pPr>
          </a:lstStyle>
          <a:p>
            <a:pPr>
              <a:defRPr/>
            </a:pPr>
            <a:endParaRPr lang="en-US" dirty="0">
              <a:solidFill>
                <a:srgbClr val="000000"/>
              </a:solidFill>
            </a:endParaRPr>
          </a:p>
        </p:txBody>
      </p:sp>
      <p:sp>
        <p:nvSpPr>
          <p:cNvPr id="8"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dirty="0">
              <a:solidFill>
                <a:srgbClr val="000000"/>
              </a:solidFill>
            </a:endParaRPr>
          </a:p>
        </p:txBody>
      </p:sp>
      <p:sp>
        <p:nvSpPr>
          <p:cNvPr id="9" name="Slide Number Placeholder 4"/>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B24C72DC-AA8E-4892-85ED-CCE6A1C9091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969653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Rectangle 6"/>
          <p:cNvSpPr>
            <a:spLocks noChangeArrowheads="1"/>
          </p:cNvSpPr>
          <p:nvPr userDrawn="1"/>
        </p:nvSpPr>
        <p:spPr bwMode="auto">
          <a:xfrm flipH="1" flipV="1">
            <a:off x="0" y="-7938"/>
            <a:ext cx="9144000" cy="228601"/>
          </a:xfrm>
          <a:prstGeom prst="rect">
            <a:avLst/>
          </a:prstGeom>
          <a:solidFill>
            <a:srgbClr val="8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p>
            <a:pPr algn="ctr" fontAlgn="base">
              <a:spcBef>
                <a:spcPct val="0"/>
              </a:spcBef>
              <a:spcAft>
                <a:spcPct val="0"/>
              </a:spcAft>
            </a:pPr>
            <a:endParaRPr lang="en-US" dirty="0">
              <a:solidFill>
                <a:srgbClr val="FFFF99"/>
              </a:solidFill>
              <a:latin typeface="Century Gothic" pitchFamily="34" charset="0"/>
            </a:endParaRPr>
          </a:p>
        </p:txBody>
      </p:sp>
      <p:sp>
        <p:nvSpPr>
          <p:cNvPr id="4" name="Title 1"/>
          <p:cNvSpPr txBox="1">
            <a:spLocks/>
          </p:cNvSpPr>
          <p:nvPr userDrawn="1"/>
        </p:nvSpPr>
        <p:spPr bwMode="auto">
          <a:xfrm>
            <a:off x="457200" y="304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a:lstStyle>
          <a:p>
            <a:pPr>
              <a:defRPr/>
            </a:pPr>
            <a:r>
              <a:rPr lang="en-US" dirty="0" smtClean="0">
                <a:solidFill>
                  <a:srgbClr val="000000"/>
                </a:solidFill>
              </a:rPr>
              <a:t>Click to edit Master title style</a:t>
            </a:r>
            <a:endParaRPr lang="en-US" dirty="0">
              <a:solidFill>
                <a:srgbClr val="000000"/>
              </a:solidFill>
            </a:endParaRPr>
          </a:p>
        </p:txBody>
      </p:sp>
      <p:sp>
        <p:nvSpPr>
          <p:cNvPr id="5" name="Line 9"/>
          <p:cNvSpPr>
            <a:spLocks noChangeShapeType="1"/>
          </p:cNvSpPr>
          <p:nvPr userDrawn="1"/>
        </p:nvSpPr>
        <p:spPr bwMode="auto">
          <a:xfrm rot="16200000">
            <a:off x="4572000" y="-4335462"/>
            <a:ext cx="0" cy="9144000"/>
          </a:xfrm>
          <a:prstGeom prst="line">
            <a:avLst/>
          </a:prstGeom>
          <a:noFill/>
          <a:ln w="38100">
            <a:solidFill>
              <a:srgbClr val="FFCC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dirty="0">
              <a:solidFill>
                <a:srgbClr val="000000"/>
              </a:solidFill>
            </a:endParaRPr>
          </a:p>
        </p:txBody>
      </p:sp>
      <p:pic>
        <p:nvPicPr>
          <p:cNvPr id="6" name="Picture 9" descr="AHC_2c_noMl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0988" y="6248400"/>
            <a:ext cx="2006600"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2"/>
          <p:cNvSpPr>
            <a:spLocks noGrp="1"/>
          </p:cNvSpPr>
          <p:nvPr>
            <p:ph type="dt" sz="half" idx="10"/>
          </p:nvPr>
        </p:nvSpPr>
        <p:spPr>
          <a:xfrm>
            <a:off x="457200" y="6245225"/>
            <a:ext cx="2133600" cy="476250"/>
          </a:xfrm>
          <a:prstGeom prst="rect">
            <a:avLst/>
          </a:prstGeom>
        </p:spPr>
        <p:txBody>
          <a:bodyPr/>
          <a:lstStyle>
            <a:lvl1pPr>
              <a:defRPr/>
            </a:lvl1pPr>
          </a:lstStyle>
          <a:p>
            <a:pPr>
              <a:defRPr/>
            </a:pPr>
            <a:endParaRPr lang="en-US" dirty="0">
              <a:solidFill>
                <a:srgbClr val="000000"/>
              </a:solidFill>
            </a:endParaRPr>
          </a:p>
        </p:txBody>
      </p:sp>
      <p:sp>
        <p:nvSpPr>
          <p:cNvPr id="8"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dirty="0">
              <a:solidFill>
                <a:srgbClr val="000000"/>
              </a:solidFill>
            </a:endParaRPr>
          </a:p>
        </p:txBody>
      </p:sp>
      <p:sp>
        <p:nvSpPr>
          <p:cNvPr id="9" name="Slide Number Placeholder 4"/>
          <p:cNvSpPr>
            <a:spLocks noGrp="1"/>
          </p:cNvSpPr>
          <p:nvPr>
            <p:ph type="sldNum" sz="quarter" idx="12"/>
          </p:nvPr>
        </p:nvSpPr>
        <p:spPr>
          <a:xfrm>
            <a:off x="6553200" y="6245225"/>
            <a:ext cx="2133600" cy="476250"/>
          </a:xfrm>
          <a:prstGeom prst="rect">
            <a:avLst/>
          </a:prstGeom>
        </p:spPr>
        <p:txBody>
          <a:bodyPr/>
          <a:lstStyle>
            <a:lvl1pPr>
              <a:defRPr/>
            </a:lvl1pPr>
          </a:lstStyle>
          <a:p>
            <a:pPr>
              <a:defRPr/>
            </a:pPr>
            <a:fld id="{A830ED86-9522-4BE0-98FB-DDF80EB5B950}"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294426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752600"/>
            <a:ext cx="7772400" cy="3962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6" name="Picture 12" descr="UofM-3_TM"/>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6096000"/>
            <a:ext cx="9145588" cy="76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89074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0" r:id="rId8"/>
    <p:sldLayoutId id="2147483671" r:id="rId9"/>
    <p:sldLayoutId id="2147483672" r:id="rId10"/>
    <p:sldLayoutId id="2147483673" r:id="rId11"/>
  </p:sldLayoutIdLst>
  <p:hf hdr="0" ftr="0" dt="0"/>
  <p:txStyles>
    <p:titleStyle>
      <a:lvl1pPr algn="ctr" rtl="0" eaLnBrk="1" fontAlgn="base" hangingPunct="1">
        <a:spcBef>
          <a:spcPct val="0"/>
        </a:spcBef>
        <a:spcAft>
          <a:spcPct val="0"/>
        </a:spcAft>
        <a:defRPr sz="4400">
          <a:solidFill>
            <a:srgbClr val="7A0019"/>
          </a:solidFill>
          <a:latin typeface="+mj-lt"/>
          <a:ea typeface="+mj-ea"/>
          <a:cs typeface="+mj-cs"/>
        </a:defRPr>
      </a:lvl1pPr>
      <a:lvl2pPr algn="ctr" rtl="0" eaLnBrk="1" fontAlgn="base" hangingPunct="1">
        <a:spcBef>
          <a:spcPct val="0"/>
        </a:spcBef>
        <a:spcAft>
          <a:spcPct val="0"/>
        </a:spcAft>
        <a:defRPr sz="4400">
          <a:solidFill>
            <a:srgbClr val="7A0019"/>
          </a:solidFill>
          <a:latin typeface="Arial" charset="0"/>
          <a:ea typeface="ＭＳ Ｐゴシック" pitchFamily="-112" charset="-128"/>
        </a:defRPr>
      </a:lvl2pPr>
      <a:lvl3pPr algn="ctr" rtl="0" eaLnBrk="1" fontAlgn="base" hangingPunct="1">
        <a:spcBef>
          <a:spcPct val="0"/>
        </a:spcBef>
        <a:spcAft>
          <a:spcPct val="0"/>
        </a:spcAft>
        <a:defRPr sz="4400">
          <a:solidFill>
            <a:srgbClr val="7A0019"/>
          </a:solidFill>
          <a:latin typeface="Arial" charset="0"/>
          <a:ea typeface="ＭＳ Ｐゴシック" pitchFamily="-112" charset="-128"/>
        </a:defRPr>
      </a:lvl3pPr>
      <a:lvl4pPr algn="ctr" rtl="0" eaLnBrk="1" fontAlgn="base" hangingPunct="1">
        <a:spcBef>
          <a:spcPct val="0"/>
        </a:spcBef>
        <a:spcAft>
          <a:spcPct val="0"/>
        </a:spcAft>
        <a:defRPr sz="4400">
          <a:solidFill>
            <a:srgbClr val="7A0019"/>
          </a:solidFill>
          <a:latin typeface="Arial" charset="0"/>
          <a:ea typeface="ＭＳ Ｐゴシック" pitchFamily="-112" charset="-128"/>
        </a:defRPr>
      </a:lvl4pPr>
      <a:lvl5pPr algn="ctr" rtl="0" eaLnBrk="1" fontAlgn="base" hangingPunct="1">
        <a:spcBef>
          <a:spcPct val="0"/>
        </a:spcBef>
        <a:spcAft>
          <a:spcPct val="0"/>
        </a:spcAft>
        <a:defRPr sz="4400">
          <a:solidFill>
            <a:srgbClr val="7A0019"/>
          </a:solidFill>
          <a:latin typeface="Arial" charset="0"/>
          <a:ea typeface="ＭＳ Ｐゴシック" pitchFamily="-112" charset="-128"/>
        </a:defRPr>
      </a:lvl5pPr>
      <a:lvl6pPr marL="457200" algn="ctr" rtl="0" eaLnBrk="1" fontAlgn="base" hangingPunct="1">
        <a:spcBef>
          <a:spcPct val="0"/>
        </a:spcBef>
        <a:spcAft>
          <a:spcPct val="0"/>
        </a:spcAft>
        <a:defRPr sz="4400">
          <a:solidFill>
            <a:srgbClr val="7A0019"/>
          </a:solidFill>
          <a:latin typeface="Arial" charset="0"/>
          <a:ea typeface="ＭＳ Ｐゴシック" pitchFamily="-112" charset="-128"/>
        </a:defRPr>
      </a:lvl6pPr>
      <a:lvl7pPr marL="914400" algn="ctr" rtl="0" eaLnBrk="1" fontAlgn="base" hangingPunct="1">
        <a:spcBef>
          <a:spcPct val="0"/>
        </a:spcBef>
        <a:spcAft>
          <a:spcPct val="0"/>
        </a:spcAft>
        <a:defRPr sz="4400">
          <a:solidFill>
            <a:srgbClr val="7A0019"/>
          </a:solidFill>
          <a:latin typeface="Arial" charset="0"/>
          <a:ea typeface="ＭＳ Ｐゴシック" pitchFamily="-112" charset="-128"/>
        </a:defRPr>
      </a:lvl7pPr>
      <a:lvl8pPr marL="1371600" algn="ctr" rtl="0" eaLnBrk="1" fontAlgn="base" hangingPunct="1">
        <a:spcBef>
          <a:spcPct val="0"/>
        </a:spcBef>
        <a:spcAft>
          <a:spcPct val="0"/>
        </a:spcAft>
        <a:defRPr sz="4400">
          <a:solidFill>
            <a:srgbClr val="7A0019"/>
          </a:solidFill>
          <a:latin typeface="Arial" charset="0"/>
          <a:ea typeface="ＭＳ Ｐゴシック" pitchFamily="-112" charset="-128"/>
        </a:defRPr>
      </a:lvl8pPr>
      <a:lvl9pPr marL="1828800" algn="ctr" rtl="0" eaLnBrk="1" fontAlgn="base" hangingPunct="1">
        <a:spcBef>
          <a:spcPct val="0"/>
        </a:spcBef>
        <a:spcAft>
          <a:spcPct val="0"/>
        </a:spcAft>
        <a:defRPr sz="4400">
          <a:solidFill>
            <a:srgbClr val="7A0019"/>
          </a:solidFill>
          <a:latin typeface="Arial" charset="0"/>
          <a:ea typeface="ＭＳ Ｐゴシック" pitchFamily="-112" charset="-128"/>
        </a:defRPr>
      </a:lvl9pPr>
    </p:titleStyle>
    <p:bodyStyle>
      <a:lvl1pPr marL="342900" indent="-342900" algn="l" rtl="0" eaLnBrk="1" fontAlgn="base" hangingPunct="1">
        <a:spcBef>
          <a:spcPct val="20000"/>
        </a:spcBef>
        <a:spcAft>
          <a:spcPct val="0"/>
        </a:spcAft>
        <a:buClr>
          <a:srgbClr val="7A0019"/>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7A0019"/>
        </a:buClr>
        <a:buChar char="–"/>
        <a:defRPr sz="2800">
          <a:solidFill>
            <a:schemeClr val="tx1"/>
          </a:solidFill>
          <a:latin typeface="+mn-lt"/>
          <a:ea typeface="+mn-ea"/>
        </a:defRPr>
      </a:lvl2pPr>
      <a:lvl3pPr marL="1143000" indent="-228600" algn="l" rtl="0" eaLnBrk="1" fontAlgn="base" hangingPunct="1">
        <a:spcBef>
          <a:spcPct val="20000"/>
        </a:spcBef>
        <a:spcAft>
          <a:spcPct val="0"/>
        </a:spcAft>
        <a:buClr>
          <a:srgbClr val="7A0019"/>
        </a:buClr>
        <a:buChar char="•"/>
        <a:defRPr sz="2400">
          <a:solidFill>
            <a:schemeClr val="tx1"/>
          </a:solidFill>
          <a:latin typeface="+mn-lt"/>
          <a:ea typeface="+mn-ea"/>
        </a:defRPr>
      </a:lvl3pPr>
      <a:lvl4pPr marL="1600200" indent="-228600" algn="l" rtl="0" eaLnBrk="1" fontAlgn="base" hangingPunct="1">
        <a:spcBef>
          <a:spcPct val="20000"/>
        </a:spcBef>
        <a:spcAft>
          <a:spcPct val="0"/>
        </a:spcAft>
        <a:buClr>
          <a:srgbClr val="7A0019"/>
        </a:buClr>
        <a:buChar char="–"/>
        <a:defRPr sz="2000">
          <a:solidFill>
            <a:schemeClr val="tx1"/>
          </a:solidFill>
          <a:latin typeface="+mn-lt"/>
          <a:ea typeface="+mn-ea"/>
        </a:defRPr>
      </a:lvl4pPr>
      <a:lvl5pPr marL="2057400" indent="-228600" algn="l" rtl="0" eaLnBrk="1" fontAlgn="base" hangingPunct="1">
        <a:spcBef>
          <a:spcPct val="20000"/>
        </a:spcBef>
        <a:spcAft>
          <a:spcPct val="0"/>
        </a:spcAft>
        <a:buClr>
          <a:srgbClr val="7A0019"/>
        </a:buClr>
        <a:buChar char="»"/>
        <a:defRPr sz="2000">
          <a:solidFill>
            <a:schemeClr val="tx1"/>
          </a:solidFill>
          <a:latin typeface="+mn-lt"/>
          <a:ea typeface="+mn-ea"/>
        </a:defRPr>
      </a:lvl5pPr>
      <a:lvl6pPr marL="2514600" indent="-228600" algn="l" rtl="0" eaLnBrk="1" fontAlgn="base" hangingPunct="1">
        <a:spcBef>
          <a:spcPct val="20000"/>
        </a:spcBef>
        <a:spcAft>
          <a:spcPct val="0"/>
        </a:spcAft>
        <a:buClr>
          <a:srgbClr val="7A0019"/>
        </a:buClr>
        <a:buChar char="»"/>
        <a:defRPr sz="2000">
          <a:solidFill>
            <a:schemeClr val="tx1"/>
          </a:solidFill>
          <a:latin typeface="+mn-lt"/>
          <a:ea typeface="+mn-ea"/>
        </a:defRPr>
      </a:lvl6pPr>
      <a:lvl7pPr marL="2971800" indent="-228600" algn="l" rtl="0" eaLnBrk="1" fontAlgn="base" hangingPunct="1">
        <a:spcBef>
          <a:spcPct val="20000"/>
        </a:spcBef>
        <a:spcAft>
          <a:spcPct val="0"/>
        </a:spcAft>
        <a:buClr>
          <a:srgbClr val="7A0019"/>
        </a:buClr>
        <a:buChar char="»"/>
        <a:defRPr sz="2000">
          <a:solidFill>
            <a:schemeClr val="tx1"/>
          </a:solidFill>
          <a:latin typeface="+mn-lt"/>
          <a:ea typeface="+mn-ea"/>
        </a:defRPr>
      </a:lvl7pPr>
      <a:lvl8pPr marL="3429000" indent="-228600" algn="l" rtl="0" eaLnBrk="1" fontAlgn="base" hangingPunct="1">
        <a:spcBef>
          <a:spcPct val="20000"/>
        </a:spcBef>
        <a:spcAft>
          <a:spcPct val="0"/>
        </a:spcAft>
        <a:buClr>
          <a:srgbClr val="7A0019"/>
        </a:buClr>
        <a:buChar char="»"/>
        <a:defRPr sz="2000">
          <a:solidFill>
            <a:schemeClr val="tx1"/>
          </a:solidFill>
          <a:latin typeface="+mn-lt"/>
          <a:ea typeface="+mn-ea"/>
        </a:defRPr>
      </a:lvl8pPr>
      <a:lvl9pPr marL="3886200" indent="-228600" algn="l" rtl="0" eaLnBrk="1" fontAlgn="base" hangingPunct="1">
        <a:spcBef>
          <a:spcPct val="20000"/>
        </a:spcBef>
        <a:spcAft>
          <a:spcPct val="0"/>
        </a:spcAft>
        <a:buClr>
          <a:srgbClr val="7A0019"/>
        </a:buClr>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1423660"/>
            <a:ext cx="9144000" cy="2233940"/>
          </a:xfrm>
          <a:prstGeom prst="rect">
            <a:avLst/>
          </a:prstGeom>
        </p:spPr>
        <p:txBody>
          <a:bodyPr/>
          <a:lstStyle>
            <a:lvl1pPr algn="ctr" rtl="0" eaLnBrk="1" fontAlgn="base" hangingPunct="1">
              <a:spcBef>
                <a:spcPct val="0"/>
              </a:spcBef>
              <a:spcAft>
                <a:spcPct val="0"/>
              </a:spcAft>
              <a:defRPr sz="4400">
                <a:solidFill>
                  <a:srgbClr val="7A0019"/>
                </a:solidFill>
                <a:latin typeface="+mj-lt"/>
                <a:ea typeface="+mj-ea"/>
                <a:cs typeface="+mj-cs"/>
              </a:defRPr>
            </a:lvl1pPr>
            <a:lvl2pPr algn="ctr" rtl="0" eaLnBrk="1" fontAlgn="base" hangingPunct="1">
              <a:spcBef>
                <a:spcPct val="0"/>
              </a:spcBef>
              <a:spcAft>
                <a:spcPct val="0"/>
              </a:spcAft>
              <a:defRPr sz="4400">
                <a:solidFill>
                  <a:srgbClr val="7A0019"/>
                </a:solidFill>
                <a:latin typeface="Arial" charset="0"/>
                <a:ea typeface="ＭＳ Ｐゴシック" pitchFamily="-112" charset="-128"/>
              </a:defRPr>
            </a:lvl2pPr>
            <a:lvl3pPr algn="ctr" rtl="0" eaLnBrk="1" fontAlgn="base" hangingPunct="1">
              <a:spcBef>
                <a:spcPct val="0"/>
              </a:spcBef>
              <a:spcAft>
                <a:spcPct val="0"/>
              </a:spcAft>
              <a:defRPr sz="4400">
                <a:solidFill>
                  <a:srgbClr val="7A0019"/>
                </a:solidFill>
                <a:latin typeface="Arial" charset="0"/>
                <a:ea typeface="ＭＳ Ｐゴシック" pitchFamily="-112" charset="-128"/>
              </a:defRPr>
            </a:lvl3pPr>
            <a:lvl4pPr algn="ctr" rtl="0" eaLnBrk="1" fontAlgn="base" hangingPunct="1">
              <a:spcBef>
                <a:spcPct val="0"/>
              </a:spcBef>
              <a:spcAft>
                <a:spcPct val="0"/>
              </a:spcAft>
              <a:defRPr sz="4400">
                <a:solidFill>
                  <a:srgbClr val="7A0019"/>
                </a:solidFill>
                <a:latin typeface="Arial" charset="0"/>
                <a:ea typeface="ＭＳ Ｐゴシック" pitchFamily="-112" charset="-128"/>
              </a:defRPr>
            </a:lvl4pPr>
            <a:lvl5pPr algn="ctr" rtl="0" eaLnBrk="1" fontAlgn="base" hangingPunct="1">
              <a:spcBef>
                <a:spcPct val="0"/>
              </a:spcBef>
              <a:spcAft>
                <a:spcPct val="0"/>
              </a:spcAft>
              <a:defRPr sz="4400">
                <a:solidFill>
                  <a:srgbClr val="7A0019"/>
                </a:solidFill>
                <a:latin typeface="Arial" charset="0"/>
                <a:ea typeface="ＭＳ Ｐゴシック" pitchFamily="-112" charset="-128"/>
              </a:defRPr>
            </a:lvl5pPr>
            <a:lvl6pPr marL="457200" algn="ctr" rtl="0" eaLnBrk="1" fontAlgn="base" hangingPunct="1">
              <a:spcBef>
                <a:spcPct val="0"/>
              </a:spcBef>
              <a:spcAft>
                <a:spcPct val="0"/>
              </a:spcAft>
              <a:defRPr sz="4400">
                <a:solidFill>
                  <a:srgbClr val="7A0019"/>
                </a:solidFill>
                <a:latin typeface="Arial" charset="0"/>
                <a:ea typeface="ＭＳ Ｐゴシック" pitchFamily="-112" charset="-128"/>
              </a:defRPr>
            </a:lvl6pPr>
            <a:lvl7pPr marL="914400" algn="ctr" rtl="0" eaLnBrk="1" fontAlgn="base" hangingPunct="1">
              <a:spcBef>
                <a:spcPct val="0"/>
              </a:spcBef>
              <a:spcAft>
                <a:spcPct val="0"/>
              </a:spcAft>
              <a:defRPr sz="4400">
                <a:solidFill>
                  <a:srgbClr val="7A0019"/>
                </a:solidFill>
                <a:latin typeface="Arial" charset="0"/>
                <a:ea typeface="ＭＳ Ｐゴシック" pitchFamily="-112" charset="-128"/>
              </a:defRPr>
            </a:lvl7pPr>
            <a:lvl8pPr marL="1371600" algn="ctr" rtl="0" eaLnBrk="1" fontAlgn="base" hangingPunct="1">
              <a:spcBef>
                <a:spcPct val="0"/>
              </a:spcBef>
              <a:spcAft>
                <a:spcPct val="0"/>
              </a:spcAft>
              <a:defRPr sz="4400">
                <a:solidFill>
                  <a:srgbClr val="7A0019"/>
                </a:solidFill>
                <a:latin typeface="Arial" charset="0"/>
                <a:ea typeface="ＭＳ Ｐゴシック" pitchFamily="-112" charset="-128"/>
              </a:defRPr>
            </a:lvl8pPr>
            <a:lvl9pPr marL="1828800" algn="ctr" rtl="0" eaLnBrk="1" fontAlgn="base" hangingPunct="1">
              <a:spcBef>
                <a:spcPct val="0"/>
              </a:spcBef>
              <a:spcAft>
                <a:spcPct val="0"/>
              </a:spcAft>
              <a:defRPr sz="4400">
                <a:solidFill>
                  <a:srgbClr val="7A0019"/>
                </a:solidFill>
                <a:latin typeface="Arial" charset="0"/>
                <a:ea typeface="ＭＳ Ｐゴシック" pitchFamily="-112" charset="-128"/>
              </a:defRPr>
            </a:lvl9pPr>
          </a:lstStyle>
          <a:p>
            <a:r>
              <a:rPr lang="en-US" sz="3200" kern="0" dirty="0" smtClean="0"/>
              <a:t>Legislative Health Care Workforce Commission</a:t>
            </a:r>
            <a:endParaRPr lang="en-US" sz="3200" kern="0" dirty="0"/>
          </a:p>
        </p:txBody>
      </p:sp>
      <p:sp>
        <p:nvSpPr>
          <p:cNvPr id="5" name="Subtitle 2"/>
          <p:cNvSpPr txBox="1">
            <a:spLocks/>
          </p:cNvSpPr>
          <p:nvPr/>
        </p:nvSpPr>
        <p:spPr>
          <a:xfrm>
            <a:off x="-155542" y="2540630"/>
            <a:ext cx="9144000" cy="1752600"/>
          </a:xfrm>
          <a:prstGeom prst="rect">
            <a:avLst/>
          </a:prstGeom>
        </p:spPr>
        <p:txBody>
          <a:bodyPr/>
          <a:lstStyle>
            <a:lvl1pPr marL="342900" indent="-342900" algn="l" rtl="0" eaLnBrk="1" fontAlgn="base" hangingPunct="1">
              <a:spcBef>
                <a:spcPct val="20000"/>
              </a:spcBef>
              <a:spcAft>
                <a:spcPct val="0"/>
              </a:spcAft>
              <a:buClr>
                <a:srgbClr val="7A0019"/>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7A0019"/>
              </a:buClr>
              <a:buChar char="–"/>
              <a:defRPr sz="2800">
                <a:solidFill>
                  <a:schemeClr val="tx1"/>
                </a:solidFill>
                <a:latin typeface="+mn-lt"/>
                <a:ea typeface="+mn-ea"/>
              </a:defRPr>
            </a:lvl2pPr>
            <a:lvl3pPr marL="1143000" indent="-228600" algn="l" rtl="0" eaLnBrk="1" fontAlgn="base" hangingPunct="1">
              <a:spcBef>
                <a:spcPct val="20000"/>
              </a:spcBef>
              <a:spcAft>
                <a:spcPct val="0"/>
              </a:spcAft>
              <a:buClr>
                <a:srgbClr val="7A0019"/>
              </a:buClr>
              <a:buChar char="•"/>
              <a:defRPr sz="2400">
                <a:solidFill>
                  <a:schemeClr val="tx1"/>
                </a:solidFill>
                <a:latin typeface="+mn-lt"/>
                <a:ea typeface="+mn-ea"/>
              </a:defRPr>
            </a:lvl3pPr>
            <a:lvl4pPr marL="1600200" indent="-228600" algn="l" rtl="0" eaLnBrk="1" fontAlgn="base" hangingPunct="1">
              <a:spcBef>
                <a:spcPct val="20000"/>
              </a:spcBef>
              <a:spcAft>
                <a:spcPct val="0"/>
              </a:spcAft>
              <a:buClr>
                <a:srgbClr val="7A0019"/>
              </a:buClr>
              <a:buChar char="–"/>
              <a:defRPr sz="2000">
                <a:solidFill>
                  <a:schemeClr val="tx1"/>
                </a:solidFill>
                <a:latin typeface="+mn-lt"/>
                <a:ea typeface="+mn-ea"/>
              </a:defRPr>
            </a:lvl4pPr>
            <a:lvl5pPr marL="2057400" indent="-228600" algn="l" rtl="0" eaLnBrk="1" fontAlgn="base" hangingPunct="1">
              <a:spcBef>
                <a:spcPct val="20000"/>
              </a:spcBef>
              <a:spcAft>
                <a:spcPct val="0"/>
              </a:spcAft>
              <a:buClr>
                <a:srgbClr val="7A0019"/>
              </a:buClr>
              <a:buChar char="»"/>
              <a:defRPr sz="2000">
                <a:solidFill>
                  <a:schemeClr val="tx1"/>
                </a:solidFill>
                <a:latin typeface="+mn-lt"/>
                <a:ea typeface="+mn-ea"/>
              </a:defRPr>
            </a:lvl5pPr>
            <a:lvl6pPr marL="2514600" indent="-228600" algn="l" rtl="0" eaLnBrk="1" fontAlgn="base" hangingPunct="1">
              <a:spcBef>
                <a:spcPct val="20000"/>
              </a:spcBef>
              <a:spcAft>
                <a:spcPct val="0"/>
              </a:spcAft>
              <a:buClr>
                <a:srgbClr val="7A0019"/>
              </a:buClr>
              <a:buChar char="»"/>
              <a:defRPr sz="2000">
                <a:solidFill>
                  <a:schemeClr val="tx1"/>
                </a:solidFill>
                <a:latin typeface="+mn-lt"/>
                <a:ea typeface="+mn-ea"/>
              </a:defRPr>
            </a:lvl6pPr>
            <a:lvl7pPr marL="2971800" indent="-228600" algn="l" rtl="0" eaLnBrk="1" fontAlgn="base" hangingPunct="1">
              <a:spcBef>
                <a:spcPct val="20000"/>
              </a:spcBef>
              <a:spcAft>
                <a:spcPct val="0"/>
              </a:spcAft>
              <a:buClr>
                <a:srgbClr val="7A0019"/>
              </a:buClr>
              <a:buChar char="»"/>
              <a:defRPr sz="2000">
                <a:solidFill>
                  <a:schemeClr val="tx1"/>
                </a:solidFill>
                <a:latin typeface="+mn-lt"/>
                <a:ea typeface="+mn-ea"/>
              </a:defRPr>
            </a:lvl7pPr>
            <a:lvl8pPr marL="3429000" indent="-228600" algn="l" rtl="0" eaLnBrk="1" fontAlgn="base" hangingPunct="1">
              <a:spcBef>
                <a:spcPct val="20000"/>
              </a:spcBef>
              <a:spcAft>
                <a:spcPct val="0"/>
              </a:spcAft>
              <a:buClr>
                <a:srgbClr val="7A0019"/>
              </a:buClr>
              <a:buChar char="»"/>
              <a:defRPr sz="2000">
                <a:solidFill>
                  <a:schemeClr val="tx1"/>
                </a:solidFill>
                <a:latin typeface="+mn-lt"/>
                <a:ea typeface="+mn-ea"/>
              </a:defRPr>
            </a:lvl8pPr>
            <a:lvl9pPr marL="3886200" indent="-228600" algn="l" rtl="0" eaLnBrk="1" fontAlgn="base" hangingPunct="1">
              <a:spcBef>
                <a:spcPct val="20000"/>
              </a:spcBef>
              <a:spcAft>
                <a:spcPct val="0"/>
              </a:spcAft>
              <a:buClr>
                <a:srgbClr val="7A0019"/>
              </a:buClr>
              <a:buChar char="»"/>
              <a:defRPr sz="2000">
                <a:solidFill>
                  <a:schemeClr val="tx1"/>
                </a:solidFill>
                <a:latin typeface="+mn-lt"/>
                <a:ea typeface="+mn-ea"/>
              </a:defRPr>
            </a:lvl9pPr>
          </a:lstStyle>
          <a:p>
            <a:pPr marL="0" indent="0" algn="ctr">
              <a:buNone/>
            </a:pPr>
            <a:r>
              <a:rPr lang="en-US" sz="2800" kern="0" dirty="0" smtClean="0"/>
              <a:t>University of Minnesota</a:t>
            </a:r>
          </a:p>
          <a:p>
            <a:pPr marL="0" indent="0" algn="ctr">
              <a:buNone/>
            </a:pPr>
            <a:r>
              <a:rPr lang="en-US" sz="2800" kern="0" dirty="0" smtClean="0"/>
              <a:t>Health Professional Education Programs</a:t>
            </a:r>
          </a:p>
          <a:p>
            <a:pPr marL="0" indent="0" algn="ctr">
              <a:buNone/>
            </a:pPr>
            <a:endParaRPr lang="en-US" sz="2400" kern="0" dirty="0"/>
          </a:p>
          <a:p>
            <a:pPr marL="0" indent="0" algn="ctr">
              <a:buNone/>
            </a:pPr>
            <a:r>
              <a:rPr lang="en-US" sz="1800" kern="0" dirty="0" smtClean="0"/>
              <a:t>Terry Bock</a:t>
            </a:r>
          </a:p>
          <a:p>
            <a:pPr marL="0" indent="0" algn="ctr">
              <a:buNone/>
            </a:pPr>
            <a:r>
              <a:rPr lang="en-US" sz="1800" kern="0" dirty="0" smtClean="0"/>
              <a:t>Associate Vice President and Chief of Staff</a:t>
            </a:r>
          </a:p>
          <a:p>
            <a:pPr marL="0" indent="0" algn="ctr">
              <a:buNone/>
            </a:pPr>
            <a:r>
              <a:rPr lang="en-US" sz="1800" kern="0" dirty="0" smtClean="0"/>
              <a:t>University of Minnesota Academic Health Center</a:t>
            </a:r>
          </a:p>
          <a:p>
            <a:pPr marL="0" indent="0" algn="ctr">
              <a:buNone/>
            </a:pPr>
            <a:r>
              <a:rPr lang="en-US" sz="1800" kern="0" dirty="0" smtClean="0"/>
              <a:t>August 25, 2014</a:t>
            </a:r>
            <a:endParaRPr lang="en-US" sz="1800" kern="0" dirty="0"/>
          </a:p>
        </p:txBody>
      </p:sp>
    </p:spTree>
    <p:extLst>
      <p:ext uri="{BB962C8B-B14F-4D97-AF65-F5344CB8AC3E}">
        <p14:creationId xmlns:p14="http://schemas.microsoft.com/office/powerpoint/2010/main" val="38242877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715806346"/>
              </p:ext>
            </p:extLst>
          </p:nvPr>
        </p:nvGraphicFramePr>
        <p:xfrm>
          <a:off x="533400" y="2286000"/>
          <a:ext cx="8001000" cy="2865120"/>
        </p:xfrm>
        <a:graphic>
          <a:graphicData uri="http://schemas.openxmlformats.org/drawingml/2006/table">
            <a:tbl>
              <a:tblPr firstRow="1" bandRow="1">
                <a:tableStyleId>{5C22544A-7EE6-4342-B048-85BDC9FD1C3A}</a:tableStyleId>
              </a:tblPr>
              <a:tblGrid>
                <a:gridCol w="3124200"/>
                <a:gridCol w="1524000"/>
                <a:gridCol w="1352550"/>
                <a:gridCol w="2000250"/>
              </a:tblGrid>
              <a:tr h="370840">
                <a:tc>
                  <a:txBody>
                    <a:bodyPr/>
                    <a:lstStyle/>
                    <a:p>
                      <a:endParaRPr lang="en-US" dirty="0"/>
                    </a:p>
                  </a:txBody>
                  <a:tcPr/>
                </a:tc>
                <a:tc>
                  <a:txBody>
                    <a:bodyPr/>
                    <a:lstStyle/>
                    <a:p>
                      <a:r>
                        <a:rPr lang="en-US" dirty="0" smtClean="0">
                          <a:solidFill>
                            <a:schemeClr val="tx1"/>
                          </a:solidFill>
                        </a:rPr>
                        <a:t>2000</a:t>
                      </a:r>
                      <a:r>
                        <a:rPr lang="en-US" baseline="0" dirty="0" smtClean="0">
                          <a:solidFill>
                            <a:schemeClr val="tx1"/>
                          </a:solidFill>
                        </a:rPr>
                        <a:t> N</a:t>
                      </a:r>
                      <a:endParaRPr lang="en-US" dirty="0">
                        <a:solidFill>
                          <a:schemeClr val="tx1"/>
                        </a:solidFill>
                      </a:endParaRPr>
                    </a:p>
                  </a:txBody>
                  <a:tcPr/>
                </a:tc>
                <a:tc>
                  <a:txBody>
                    <a:bodyPr/>
                    <a:lstStyle/>
                    <a:p>
                      <a:r>
                        <a:rPr lang="en-US" dirty="0" smtClean="0">
                          <a:solidFill>
                            <a:schemeClr val="tx1"/>
                          </a:solidFill>
                        </a:rPr>
                        <a:t>2012</a:t>
                      </a:r>
                      <a:r>
                        <a:rPr lang="en-US" baseline="0" dirty="0" smtClean="0">
                          <a:solidFill>
                            <a:schemeClr val="tx1"/>
                          </a:solidFill>
                        </a:rPr>
                        <a:t> N</a:t>
                      </a:r>
                      <a:endParaRPr lang="en-US" dirty="0">
                        <a:solidFill>
                          <a:schemeClr val="tx1"/>
                        </a:solidFill>
                      </a:endParaRPr>
                    </a:p>
                  </a:txBody>
                  <a:tcPr/>
                </a:tc>
                <a:tc>
                  <a:txBody>
                    <a:bodyPr/>
                    <a:lstStyle/>
                    <a:p>
                      <a:r>
                        <a:rPr lang="en-US" dirty="0" smtClean="0">
                          <a:solidFill>
                            <a:schemeClr val="tx1"/>
                          </a:solidFill>
                        </a:rPr>
                        <a:t>Percent Change</a:t>
                      </a:r>
                      <a:endParaRPr lang="en-US" dirty="0">
                        <a:solidFill>
                          <a:schemeClr val="tx1"/>
                        </a:solidFill>
                      </a:endParaRPr>
                    </a:p>
                  </a:txBody>
                  <a:tcPr/>
                </a:tc>
              </a:tr>
              <a:tr h="370840">
                <a:tc>
                  <a:txBody>
                    <a:bodyPr/>
                    <a:lstStyle/>
                    <a:p>
                      <a:r>
                        <a:rPr lang="en-US" dirty="0" smtClean="0"/>
                        <a:t>School of Dentistry</a:t>
                      </a:r>
                      <a:endParaRPr lang="en-US" dirty="0"/>
                    </a:p>
                  </a:txBody>
                  <a:tcPr/>
                </a:tc>
                <a:tc>
                  <a:txBody>
                    <a:bodyPr/>
                    <a:lstStyle/>
                    <a:p>
                      <a:r>
                        <a:rPr lang="en-US" dirty="0" smtClean="0"/>
                        <a:t>86</a:t>
                      </a:r>
                      <a:endParaRPr lang="en-US" dirty="0"/>
                    </a:p>
                  </a:txBody>
                  <a:tcPr/>
                </a:tc>
                <a:tc>
                  <a:txBody>
                    <a:bodyPr/>
                    <a:lstStyle/>
                    <a:p>
                      <a:r>
                        <a:rPr lang="en-US" dirty="0" smtClean="0"/>
                        <a:t>98</a:t>
                      </a:r>
                      <a:endParaRPr lang="en-US" dirty="0"/>
                    </a:p>
                  </a:txBody>
                  <a:tcPr/>
                </a:tc>
                <a:tc>
                  <a:txBody>
                    <a:bodyPr/>
                    <a:lstStyle/>
                    <a:p>
                      <a:r>
                        <a:rPr lang="en-US" dirty="0" smtClean="0">
                          <a:latin typeface="Wingdings"/>
                          <a:ea typeface="Wingdings"/>
                          <a:cs typeface="Wingdings"/>
                          <a:sym typeface="Wingdings"/>
                        </a:rPr>
                        <a:t> </a:t>
                      </a:r>
                      <a:r>
                        <a:rPr lang="en-US" sz="1800" kern="1200" dirty="0" smtClean="0">
                          <a:solidFill>
                            <a:schemeClr val="dk1"/>
                          </a:solidFill>
                          <a:latin typeface="+mn-lt"/>
                          <a:ea typeface="+mn-ea"/>
                          <a:cs typeface="+mn-cs"/>
                          <a:sym typeface="Wingdings"/>
                        </a:rPr>
                        <a:t>14%</a:t>
                      </a:r>
                      <a:endParaRPr lang="en-US" dirty="0"/>
                    </a:p>
                  </a:txBody>
                  <a:tcPr/>
                </a:tc>
              </a:tr>
              <a:tr h="370840">
                <a:tc>
                  <a:txBody>
                    <a:bodyPr/>
                    <a:lstStyle/>
                    <a:p>
                      <a:r>
                        <a:rPr lang="en-US" dirty="0" smtClean="0"/>
                        <a:t>Medical School</a:t>
                      </a:r>
                      <a:endParaRPr lang="en-US" dirty="0"/>
                    </a:p>
                  </a:txBody>
                  <a:tcPr/>
                </a:tc>
                <a:tc>
                  <a:txBody>
                    <a:bodyPr/>
                    <a:lstStyle/>
                    <a:p>
                      <a:r>
                        <a:rPr lang="en-US" dirty="0" smtClean="0"/>
                        <a:t>219</a:t>
                      </a:r>
                      <a:endParaRPr lang="en-US" dirty="0"/>
                    </a:p>
                  </a:txBody>
                  <a:tcPr/>
                </a:tc>
                <a:tc>
                  <a:txBody>
                    <a:bodyPr/>
                    <a:lstStyle/>
                    <a:p>
                      <a:r>
                        <a:rPr lang="en-US" dirty="0" smtClean="0"/>
                        <a:t>230</a:t>
                      </a:r>
                      <a:endParaRPr lang="en-US" dirty="0"/>
                    </a:p>
                  </a:txBody>
                  <a:tcPr/>
                </a:tc>
                <a:tc>
                  <a:txBody>
                    <a:bodyPr/>
                    <a:lstStyle/>
                    <a:p>
                      <a:r>
                        <a:rPr lang="en-US" dirty="0" smtClean="0">
                          <a:latin typeface="Wingdings"/>
                          <a:ea typeface="Wingdings"/>
                          <a:cs typeface="Wingdings"/>
                          <a:sym typeface="Wingdings"/>
                        </a:rPr>
                        <a:t></a:t>
                      </a:r>
                      <a:r>
                        <a:rPr lang="en-US" baseline="0" dirty="0" smtClean="0">
                          <a:latin typeface="Wingdings"/>
                          <a:ea typeface="Wingdings"/>
                          <a:cs typeface="Wingdings"/>
                          <a:sym typeface="Wingdings"/>
                        </a:rPr>
                        <a:t> </a:t>
                      </a:r>
                      <a:r>
                        <a:rPr lang="en-US" sz="1800" kern="1200" dirty="0" smtClean="0">
                          <a:solidFill>
                            <a:schemeClr val="dk1"/>
                          </a:solidFill>
                          <a:latin typeface="+mn-lt"/>
                          <a:ea typeface="+mn-ea"/>
                          <a:cs typeface="+mn-cs"/>
                          <a:sym typeface="Wingdings"/>
                        </a:rPr>
                        <a:t>5%</a:t>
                      </a:r>
                      <a:endParaRPr lang="en-US" dirty="0"/>
                    </a:p>
                  </a:txBody>
                  <a:tcPr/>
                </a:tc>
              </a:tr>
              <a:tr h="370840">
                <a:tc>
                  <a:txBody>
                    <a:bodyPr/>
                    <a:lstStyle/>
                    <a:p>
                      <a:r>
                        <a:rPr lang="en-US" dirty="0" smtClean="0"/>
                        <a:t>School of Nursing</a:t>
                      </a:r>
                      <a:endParaRPr lang="en-US" dirty="0"/>
                    </a:p>
                  </a:txBody>
                  <a:tcPr/>
                </a:tc>
                <a:tc>
                  <a:txBody>
                    <a:bodyPr/>
                    <a:lstStyle/>
                    <a:p>
                      <a:r>
                        <a:rPr lang="en-US" dirty="0" smtClean="0"/>
                        <a:t>246</a:t>
                      </a:r>
                      <a:endParaRPr lang="en-US" dirty="0"/>
                    </a:p>
                  </a:txBody>
                  <a:tcPr/>
                </a:tc>
                <a:tc>
                  <a:txBody>
                    <a:bodyPr/>
                    <a:lstStyle/>
                    <a:p>
                      <a:r>
                        <a:rPr lang="en-US" dirty="0" smtClean="0"/>
                        <a:t>288</a:t>
                      </a:r>
                      <a:endParaRPr lang="en-US" dirty="0"/>
                    </a:p>
                  </a:txBody>
                  <a:tcPr/>
                </a:tc>
                <a:tc>
                  <a:txBody>
                    <a:bodyPr/>
                    <a:lstStyle/>
                    <a:p>
                      <a:r>
                        <a:rPr lang="en-US" dirty="0" smtClean="0">
                          <a:latin typeface="Wingdings"/>
                          <a:ea typeface="Wingdings"/>
                          <a:cs typeface="Wingdings"/>
                          <a:sym typeface="Wingdings"/>
                        </a:rPr>
                        <a:t> </a:t>
                      </a:r>
                      <a:r>
                        <a:rPr lang="en-US" sz="1800" kern="1200" dirty="0" smtClean="0">
                          <a:solidFill>
                            <a:schemeClr val="dk1"/>
                          </a:solidFill>
                          <a:latin typeface="+mn-lt"/>
                          <a:ea typeface="+mn-ea"/>
                          <a:cs typeface="+mn-cs"/>
                          <a:sym typeface="Wingdings"/>
                        </a:rPr>
                        <a:t>17%</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College of Pharmacy</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104</a:t>
                      </a:r>
                      <a:endParaRPr lang="en-US" dirty="0"/>
                    </a:p>
                  </a:txBody>
                  <a:tcPr/>
                </a:tc>
                <a:tc>
                  <a:txBody>
                    <a:bodyPr/>
                    <a:lstStyle/>
                    <a:p>
                      <a:r>
                        <a:rPr lang="en-US" dirty="0" smtClean="0"/>
                        <a:t>166</a:t>
                      </a:r>
                      <a:endParaRPr lang="en-US" dirty="0"/>
                    </a:p>
                  </a:txBody>
                  <a:tcPr/>
                </a:tc>
                <a:tc>
                  <a:txBody>
                    <a:bodyPr/>
                    <a:lstStyle/>
                    <a:p>
                      <a:r>
                        <a:rPr lang="en-US" dirty="0" smtClean="0">
                          <a:latin typeface="Wingdings"/>
                          <a:ea typeface="Wingdings"/>
                          <a:cs typeface="Wingdings"/>
                          <a:sym typeface="Wingdings"/>
                        </a:rPr>
                        <a:t> </a:t>
                      </a:r>
                      <a:r>
                        <a:rPr lang="en-US" sz="1800" kern="1200" dirty="0" smtClean="0">
                          <a:solidFill>
                            <a:schemeClr val="dk1"/>
                          </a:solidFill>
                          <a:latin typeface="+mn-lt"/>
                          <a:ea typeface="+mn-ea"/>
                          <a:cs typeface="+mn-cs"/>
                          <a:sym typeface="Wingdings"/>
                        </a:rPr>
                        <a:t>60%</a:t>
                      </a:r>
                      <a:endParaRPr lang="en-US" dirty="0"/>
                    </a:p>
                  </a:txBody>
                  <a:tcPr/>
                </a:tc>
              </a:tr>
              <a:tr h="370840">
                <a:tc>
                  <a:txBody>
                    <a:bodyPr/>
                    <a:lstStyle/>
                    <a:p>
                      <a:r>
                        <a:rPr lang="en-US" dirty="0" smtClean="0"/>
                        <a:t>School of Public Health</a:t>
                      </a:r>
                      <a:endParaRPr lang="en-US" dirty="0"/>
                    </a:p>
                  </a:txBody>
                  <a:tcPr/>
                </a:tc>
                <a:tc>
                  <a:txBody>
                    <a:bodyPr/>
                    <a:lstStyle/>
                    <a:p>
                      <a:r>
                        <a:rPr lang="en-US" dirty="0" smtClean="0"/>
                        <a:t>151</a:t>
                      </a:r>
                      <a:endParaRPr lang="en-US" dirty="0"/>
                    </a:p>
                  </a:txBody>
                  <a:tcPr/>
                </a:tc>
                <a:tc>
                  <a:txBody>
                    <a:bodyPr/>
                    <a:lstStyle/>
                    <a:p>
                      <a:r>
                        <a:rPr lang="en-US" dirty="0" smtClean="0"/>
                        <a:t>177</a:t>
                      </a:r>
                      <a:endParaRPr lang="en-US" dirty="0"/>
                    </a:p>
                  </a:txBody>
                  <a:tcPr/>
                </a:tc>
                <a:tc>
                  <a:txBody>
                    <a:bodyPr/>
                    <a:lstStyle/>
                    <a:p>
                      <a:r>
                        <a:rPr lang="en-US" dirty="0" smtClean="0">
                          <a:latin typeface="Wingdings"/>
                          <a:ea typeface="Wingdings"/>
                          <a:cs typeface="Wingdings"/>
                          <a:sym typeface="Wingdings"/>
                        </a:rPr>
                        <a:t> </a:t>
                      </a:r>
                      <a:r>
                        <a:rPr lang="en-US" sz="1800" kern="1200" dirty="0" smtClean="0">
                          <a:solidFill>
                            <a:schemeClr val="dk1"/>
                          </a:solidFill>
                          <a:latin typeface="+mn-lt"/>
                          <a:ea typeface="+mn-ea"/>
                          <a:cs typeface="+mn-cs"/>
                          <a:sym typeface="Wingdings"/>
                        </a:rPr>
                        <a:t>17%</a:t>
                      </a:r>
                      <a:endParaRPr lang="en-US" dirty="0"/>
                    </a:p>
                  </a:txBody>
                  <a:tcPr/>
                </a:tc>
              </a:tr>
              <a:tr h="370840">
                <a:tc>
                  <a:txBody>
                    <a:bodyPr/>
                    <a:lstStyle/>
                    <a:p>
                      <a:r>
                        <a:rPr lang="en-US" dirty="0" smtClean="0"/>
                        <a:t>College of Veterinary Medicine</a:t>
                      </a:r>
                      <a:endParaRPr lang="en-US" dirty="0"/>
                    </a:p>
                  </a:txBody>
                  <a:tcPr/>
                </a:tc>
                <a:tc>
                  <a:txBody>
                    <a:bodyPr/>
                    <a:lstStyle/>
                    <a:p>
                      <a:r>
                        <a:rPr lang="en-US" dirty="0" smtClean="0"/>
                        <a:t>76</a:t>
                      </a:r>
                      <a:endParaRPr lang="en-US" dirty="0"/>
                    </a:p>
                  </a:txBody>
                  <a:tcPr/>
                </a:tc>
                <a:tc>
                  <a:txBody>
                    <a:bodyPr/>
                    <a:lstStyle/>
                    <a:p>
                      <a:r>
                        <a:rPr lang="en-US" dirty="0" smtClean="0"/>
                        <a:t>99</a:t>
                      </a:r>
                      <a:endParaRPr lang="en-US" dirty="0"/>
                    </a:p>
                  </a:txBody>
                  <a:tcPr/>
                </a:tc>
                <a:tc>
                  <a:txBody>
                    <a:bodyPr/>
                    <a:lstStyle/>
                    <a:p>
                      <a:r>
                        <a:rPr lang="en-US" dirty="0" smtClean="0">
                          <a:latin typeface="Wingdings"/>
                          <a:ea typeface="Wingdings"/>
                          <a:cs typeface="Wingdings"/>
                          <a:sym typeface="Wingdings"/>
                        </a:rPr>
                        <a:t> </a:t>
                      </a:r>
                      <a:r>
                        <a:rPr lang="en-US" sz="1800" kern="1200" dirty="0" smtClean="0">
                          <a:solidFill>
                            <a:schemeClr val="dk1"/>
                          </a:solidFill>
                          <a:latin typeface="+mn-lt"/>
                          <a:ea typeface="+mn-ea"/>
                          <a:cs typeface="+mn-cs"/>
                          <a:sym typeface="Wingdings"/>
                        </a:rPr>
                        <a:t>30%</a:t>
                      </a:r>
                      <a:endParaRPr lang="en-US" dirty="0"/>
                    </a:p>
                  </a:txBody>
                  <a:tcPr/>
                </a:tc>
              </a:tr>
            </a:tbl>
          </a:graphicData>
        </a:graphic>
      </p:graphicFrame>
      <p:sp>
        <p:nvSpPr>
          <p:cNvPr id="4" name="TextBox 3"/>
          <p:cNvSpPr txBox="1"/>
          <p:nvPr/>
        </p:nvSpPr>
        <p:spPr>
          <a:xfrm>
            <a:off x="762000" y="609600"/>
            <a:ext cx="7391400" cy="1077218"/>
          </a:xfrm>
          <a:prstGeom prst="rect">
            <a:avLst/>
          </a:prstGeom>
          <a:noFill/>
        </p:spPr>
        <p:txBody>
          <a:bodyPr wrap="square" rtlCol="0">
            <a:spAutoFit/>
          </a:bodyPr>
          <a:lstStyle/>
          <a:p>
            <a:pPr algn="ctr"/>
            <a:r>
              <a:rPr lang="en-US" sz="3200" b="1" dirty="0">
                <a:solidFill>
                  <a:srgbClr val="800000"/>
                </a:solidFill>
                <a:cs typeface="Arial" pitchFamily="34" charset="0"/>
              </a:rPr>
              <a:t>Entering Class Size</a:t>
            </a:r>
          </a:p>
          <a:p>
            <a:pPr algn="ctr"/>
            <a:r>
              <a:rPr lang="en-US" sz="3200" b="1" dirty="0">
                <a:solidFill>
                  <a:srgbClr val="800000"/>
                </a:solidFill>
                <a:cs typeface="Arial" pitchFamily="34" charset="0"/>
              </a:rPr>
              <a:t>Health Professions Programs</a:t>
            </a:r>
          </a:p>
        </p:txBody>
      </p:sp>
      <p:sp>
        <p:nvSpPr>
          <p:cNvPr id="7" name="Slide Number Placeholder 3"/>
          <p:cNvSpPr>
            <a:spLocks noGrp="1"/>
          </p:cNvSpPr>
          <p:nvPr>
            <p:ph type="sldNum" sz="quarter" idx="12"/>
          </p:nvPr>
        </p:nvSpPr>
        <p:spPr>
          <a:xfrm>
            <a:off x="8686800" y="6477000"/>
            <a:ext cx="445008" cy="320675"/>
          </a:xfrm>
        </p:spPr>
        <p:txBody>
          <a:bodyPr/>
          <a:lstStyle/>
          <a:p>
            <a:fld id="{060FCAD2-6598-4DB6-9997-F789D4C13028}" type="slidenum">
              <a:rPr lang="en-US" b="1" smtClean="0">
                <a:solidFill>
                  <a:srgbClr val="FFFFFF"/>
                </a:solidFill>
              </a:rPr>
              <a:pPr/>
              <a:t>10</a:t>
            </a:fld>
            <a:endParaRPr lang="en-US" b="1" dirty="0">
              <a:solidFill>
                <a:srgbClr val="FFFFFF"/>
              </a:solidFill>
            </a:endParaRPr>
          </a:p>
        </p:txBody>
      </p:sp>
    </p:spTree>
    <p:extLst>
      <p:ext uri="{BB962C8B-B14F-4D97-AF65-F5344CB8AC3E}">
        <p14:creationId xmlns:p14="http://schemas.microsoft.com/office/powerpoint/2010/main" val="32509169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143000"/>
          </a:xfrm>
        </p:spPr>
        <p:txBody>
          <a:bodyPr/>
          <a:lstStyle/>
          <a:p>
            <a:r>
              <a:rPr lang="en-US" sz="3200" b="1" dirty="0" smtClean="0"/>
              <a:t>University of Minnesota</a:t>
            </a:r>
            <a:br>
              <a:rPr lang="en-US" sz="3200" b="1" dirty="0" smtClean="0"/>
            </a:br>
            <a:r>
              <a:rPr lang="en-US" sz="3200" b="1" dirty="0" smtClean="0"/>
              <a:t>Health Professional Enrollments (2013-14)</a:t>
            </a:r>
          </a:p>
        </p:txBody>
      </p:sp>
      <p:sp>
        <p:nvSpPr>
          <p:cNvPr id="2" name="Slide Number Placeholder 1"/>
          <p:cNvSpPr>
            <a:spLocks noGrp="1"/>
          </p:cNvSpPr>
          <p:nvPr>
            <p:ph type="sldNum" sz="quarter" idx="4294967295"/>
          </p:nvPr>
        </p:nvSpPr>
        <p:spPr>
          <a:xfrm>
            <a:off x="8686800" y="6400800"/>
            <a:ext cx="469900" cy="320675"/>
          </a:xfrm>
          <a:prstGeom prst="rect">
            <a:avLst/>
          </a:prstGeom>
        </p:spPr>
        <p:txBody>
          <a:bodyPr/>
          <a:lstStyle/>
          <a:p>
            <a:fld id="{060FCAD2-6598-4DB6-9997-F789D4C13028}" type="slidenum">
              <a:rPr lang="en-US" b="1" smtClean="0">
                <a:solidFill>
                  <a:schemeClr val="bg1"/>
                </a:solidFill>
              </a:rPr>
              <a:pPr/>
              <a:t>11</a:t>
            </a:fld>
            <a:endParaRPr lang="en-US" b="1" dirty="0">
              <a:solidFill>
                <a:schemeClr val="bg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11215445"/>
              </p:ext>
            </p:extLst>
          </p:nvPr>
        </p:nvGraphicFramePr>
        <p:xfrm>
          <a:off x="609600" y="1143000"/>
          <a:ext cx="8000999" cy="4730260"/>
        </p:xfrm>
        <a:graphic>
          <a:graphicData uri="http://schemas.openxmlformats.org/drawingml/2006/table">
            <a:tbl>
              <a:tblPr firstRow="1" bandRow="1">
                <a:tableStyleId>{5C22544A-7EE6-4342-B048-85BDC9FD1C3A}</a:tableStyleId>
              </a:tblPr>
              <a:tblGrid>
                <a:gridCol w="838199"/>
                <a:gridCol w="2438400"/>
                <a:gridCol w="533400"/>
                <a:gridCol w="609600"/>
                <a:gridCol w="838200"/>
                <a:gridCol w="2133600"/>
                <a:gridCol w="609600"/>
              </a:tblGrid>
              <a:tr h="311750">
                <a:tc gridSpan="2">
                  <a:txBody>
                    <a:bodyPr/>
                    <a:lstStyle/>
                    <a:p>
                      <a:pPr algn="l"/>
                      <a:r>
                        <a:rPr lang="en-US" sz="1400" dirty="0" smtClean="0">
                          <a:solidFill>
                            <a:schemeClr val="tx1"/>
                          </a:solidFill>
                        </a:rPr>
                        <a:t>Dentistry</a:t>
                      </a:r>
                      <a:endParaRPr lang="en-US" sz="1400" dirty="0">
                        <a:solidFill>
                          <a:schemeClr val="tx1"/>
                        </a:solidFill>
                      </a:endParaRPr>
                    </a:p>
                  </a:txBody>
                  <a:tcPr>
                    <a:noFill/>
                  </a:tcPr>
                </a:tc>
                <a:tc hMerge="1">
                  <a:txBody>
                    <a:bodyPr/>
                    <a:lstStyle/>
                    <a:p>
                      <a:endParaRPr lang="en-US"/>
                    </a:p>
                  </a:txBody>
                  <a:tcPr/>
                </a:tc>
                <a:tc>
                  <a:txBody>
                    <a:bodyPr/>
                    <a:lstStyle/>
                    <a:p>
                      <a:endParaRPr lang="en-US" sz="1400" dirty="0"/>
                    </a:p>
                  </a:txBody>
                  <a:tcPr>
                    <a:noFill/>
                  </a:tcPr>
                </a:tc>
                <a:tc>
                  <a:txBody>
                    <a:bodyPr/>
                    <a:lstStyle/>
                    <a:p>
                      <a:endParaRPr lang="en-US" sz="1400"/>
                    </a:p>
                  </a:txBody>
                  <a:tcPr>
                    <a:noFill/>
                  </a:tcPr>
                </a:tc>
                <a:tc gridSpan="2">
                  <a:txBody>
                    <a:bodyPr/>
                    <a:lstStyle/>
                    <a:p>
                      <a:pPr algn="l"/>
                      <a:r>
                        <a:rPr lang="en-US" sz="1400" b="1" dirty="0" smtClean="0">
                          <a:solidFill>
                            <a:schemeClr val="tx1"/>
                          </a:solidFill>
                        </a:rPr>
                        <a:t>Pharmacy</a:t>
                      </a:r>
                      <a:endParaRPr lang="en-US" sz="1400" b="1" dirty="0">
                        <a:solidFill>
                          <a:schemeClr val="tx1"/>
                        </a:solidFill>
                      </a:endParaRPr>
                    </a:p>
                  </a:txBody>
                  <a:tcPr>
                    <a:noFill/>
                  </a:tcPr>
                </a:tc>
                <a:tc hMerge="1">
                  <a:txBody>
                    <a:bodyPr/>
                    <a:lstStyle/>
                    <a:p>
                      <a:endParaRPr lang="en-US"/>
                    </a:p>
                  </a:txBody>
                  <a:tcPr/>
                </a:tc>
                <a:tc>
                  <a:txBody>
                    <a:bodyPr/>
                    <a:lstStyle/>
                    <a:p>
                      <a:endParaRPr lang="en-US" sz="1400" dirty="0"/>
                    </a:p>
                  </a:txBody>
                  <a:tcPr>
                    <a:noFill/>
                  </a:tcPr>
                </a:tc>
              </a:tr>
              <a:tr h="311750">
                <a:tc>
                  <a:txBody>
                    <a:bodyPr/>
                    <a:lstStyle/>
                    <a:p>
                      <a:pPr algn="r"/>
                      <a:endParaRPr lang="en-US" sz="1400" dirty="0"/>
                    </a:p>
                  </a:txBody>
                  <a:tcPr>
                    <a:noFill/>
                  </a:tcPr>
                </a:tc>
                <a:tc>
                  <a:txBody>
                    <a:bodyPr/>
                    <a:lstStyle/>
                    <a:p>
                      <a:r>
                        <a:rPr lang="en-US" sz="1400" dirty="0" smtClean="0"/>
                        <a:t>Dental</a:t>
                      </a:r>
                      <a:r>
                        <a:rPr lang="en-US" sz="1400" baseline="0" dirty="0" smtClean="0"/>
                        <a:t> Students</a:t>
                      </a:r>
                      <a:endParaRPr lang="en-US" sz="1400" dirty="0"/>
                    </a:p>
                  </a:txBody>
                  <a:tcPr>
                    <a:noFill/>
                  </a:tcPr>
                </a:tc>
                <a:tc>
                  <a:txBody>
                    <a:bodyPr/>
                    <a:lstStyle/>
                    <a:p>
                      <a:pPr algn="r"/>
                      <a:r>
                        <a:rPr lang="en-US" sz="1400" dirty="0" smtClean="0"/>
                        <a:t>412</a:t>
                      </a:r>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c>
                  <a:txBody>
                    <a:bodyPr/>
                    <a:lstStyle/>
                    <a:p>
                      <a:r>
                        <a:rPr lang="en-US" sz="1400" dirty="0" smtClean="0"/>
                        <a:t>Pharmacy Students</a:t>
                      </a:r>
                      <a:endParaRPr lang="en-US" sz="1400" dirty="0"/>
                    </a:p>
                  </a:txBody>
                  <a:tcPr>
                    <a:noFill/>
                  </a:tcPr>
                </a:tc>
                <a:tc>
                  <a:txBody>
                    <a:bodyPr/>
                    <a:lstStyle/>
                    <a:p>
                      <a:pPr algn="r"/>
                      <a:r>
                        <a:rPr lang="en-US" sz="1400" dirty="0" smtClean="0"/>
                        <a:t>674</a:t>
                      </a:r>
                      <a:endParaRPr lang="en-US" sz="1400" dirty="0"/>
                    </a:p>
                  </a:txBody>
                  <a:tcPr>
                    <a:noFill/>
                  </a:tcPr>
                </a:tc>
              </a:tr>
              <a:tr h="311750">
                <a:tc>
                  <a:txBody>
                    <a:bodyPr/>
                    <a:lstStyle/>
                    <a:p>
                      <a:pPr algn="r"/>
                      <a:endParaRPr lang="en-US" sz="1400" dirty="0"/>
                    </a:p>
                  </a:txBody>
                  <a:tcPr>
                    <a:noFill/>
                  </a:tcPr>
                </a:tc>
                <a:tc>
                  <a:txBody>
                    <a:bodyPr/>
                    <a:lstStyle/>
                    <a:p>
                      <a:r>
                        <a:rPr lang="en-US" sz="1400" dirty="0" smtClean="0"/>
                        <a:t>Dental Residents</a:t>
                      </a:r>
                      <a:endParaRPr lang="en-US" sz="1400" dirty="0"/>
                    </a:p>
                  </a:txBody>
                  <a:tcPr>
                    <a:noFill/>
                  </a:tcPr>
                </a:tc>
                <a:tc>
                  <a:txBody>
                    <a:bodyPr/>
                    <a:lstStyle/>
                    <a:p>
                      <a:pPr algn="r"/>
                      <a:r>
                        <a:rPr lang="en-US" sz="1400" dirty="0" smtClean="0"/>
                        <a:t>100</a:t>
                      </a:r>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Pharmacy Residents</a:t>
                      </a:r>
                    </a:p>
                  </a:txBody>
                  <a:tcPr>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t>21</a:t>
                      </a:r>
                    </a:p>
                  </a:txBody>
                  <a:tcPr>
                    <a:noFill/>
                  </a:tcPr>
                </a:tc>
              </a:tr>
              <a:tr h="311750">
                <a:tc>
                  <a:txBody>
                    <a:bodyPr/>
                    <a:lstStyle/>
                    <a:p>
                      <a:pPr algn="r"/>
                      <a:endParaRPr lang="en-US" sz="1400" dirty="0"/>
                    </a:p>
                  </a:txBody>
                  <a:tcPr>
                    <a:noFill/>
                  </a:tcPr>
                </a:tc>
                <a:tc>
                  <a:txBody>
                    <a:bodyPr/>
                    <a:lstStyle/>
                    <a:p>
                      <a:r>
                        <a:rPr lang="en-US" sz="1400" dirty="0" smtClean="0"/>
                        <a:t>Dental Therapists</a:t>
                      </a:r>
                      <a:endParaRPr lang="en-US" sz="1400" dirty="0"/>
                    </a:p>
                  </a:txBody>
                  <a:tcPr>
                    <a:noFill/>
                  </a:tcPr>
                </a:tc>
                <a:tc>
                  <a:txBody>
                    <a:bodyPr/>
                    <a:lstStyle/>
                    <a:p>
                      <a:pPr algn="r"/>
                      <a:r>
                        <a:rPr lang="en-US" sz="1400" dirty="0" smtClean="0"/>
                        <a:t>30</a:t>
                      </a:r>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r>
              <a:tr h="311750">
                <a:tc>
                  <a:txBody>
                    <a:bodyPr/>
                    <a:lstStyle/>
                    <a:p>
                      <a:pPr algn="r"/>
                      <a:endParaRPr lang="en-US" sz="1400" dirty="0"/>
                    </a:p>
                  </a:txBody>
                  <a:tcPr>
                    <a:noFill/>
                  </a:tcPr>
                </a:tc>
                <a:tc>
                  <a:txBody>
                    <a:bodyPr/>
                    <a:lstStyle/>
                    <a:p>
                      <a:r>
                        <a:rPr lang="en-US" sz="1400" dirty="0" smtClean="0"/>
                        <a:t>Dental Hygienists</a:t>
                      </a:r>
                      <a:endParaRPr lang="en-US" sz="1400" dirty="0"/>
                    </a:p>
                  </a:txBody>
                  <a:tcPr>
                    <a:noFill/>
                  </a:tcPr>
                </a:tc>
                <a:tc>
                  <a:txBody>
                    <a:bodyPr/>
                    <a:lstStyle/>
                    <a:p>
                      <a:pPr algn="r"/>
                      <a:r>
                        <a:rPr lang="en-US" sz="1400" dirty="0" smtClean="0"/>
                        <a:t>96</a:t>
                      </a:r>
                      <a:endParaRPr lang="en-US" sz="1400" dirty="0"/>
                    </a:p>
                  </a:txBody>
                  <a:tcPr>
                    <a:noFill/>
                  </a:tcPr>
                </a:tc>
                <a:tc>
                  <a:txBody>
                    <a:bodyPr/>
                    <a:lstStyle/>
                    <a:p>
                      <a:endParaRPr lang="en-US" sz="1400"/>
                    </a:p>
                  </a:txBody>
                  <a:tcPr>
                    <a:no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t>Public Health</a:t>
                      </a:r>
                    </a:p>
                  </a:txBody>
                  <a:tcPr>
                    <a:noFill/>
                  </a:tcPr>
                </a:tc>
                <a:tc hMerge="1">
                  <a:txBody>
                    <a:bodyPr/>
                    <a:lstStyle/>
                    <a:p>
                      <a:endParaRPr lang="en-US" sz="1400" dirty="0"/>
                    </a:p>
                  </a:txBody>
                  <a:tcPr>
                    <a:solidFill>
                      <a:schemeClr val="accent1"/>
                    </a:solidFill>
                  </a:tcPr>
                </a:tc>
                <a:tc>
                  <a:txBody>
                    <a:bodyPr/>
                    <a:lstStyle/>
                    <a:p>
                      <a:pPr algn="r"/>
                      <a:endParaRPr lang="en-US" sz="1400" dirty="0"/>
                    </a:p>
                  </a:txBody>
                  <a:tcPr>
                    <a:noFill/>
                  </a:tcPr>
                </a:tc>
              </a:tr>
              <a:tr h="311750">
                <a:tc>
                  <a:txBody>
                    <a:bodyPr/>
                    <a:lstStyle/>
                    <a:p>
                      <a:pPr algn="r"/>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c>
                  <a:txBody>
                    <a:bodyPr/>
                    <a:lstStyle/>
                    <a:p>
                      <a:r>
                        <a:rPr lang="en-US" sz="1400" dirty="0" smtClean="0"/>
                        <a:t>Public Health Students</a:t>
                      </a:r>
                      <a:endParaRPr lang="en-US" sz="1400" dirty="0"/>
                    </a:p>
                  </a:txBody>
                  <a:tcPr>
                    <a:noFill/>
                  </a:tcPr>
                </a:tc>
                <a:tc>
                  <a:txBody>
                    <a:bodyPr/>
                    <a:lstStyle/>
                    <a:p>
                      <a:pPr algn="r"/>
                      <a:r>
                        <a:rPr lang="en-US" sz="1400" dirty="0" smtClean="0"/>
                        <a:t>1032</a:t>
                      </a:r>
                      <a:endParaRPr lang="en-US" sz="1400" dirty="0"/>
                    </a:p>
                  </a:txBody>
                  <a:tcPr>
                    <a:noFill/>
                  </a:tcPr>
                </a:tc>
              </a:tr>
              <a:tr h="359905">
                <a:tc gridSpan="2">
                  <a:txBody>
                    <a:bodyPr/>
                    <a:lstStyle/>
                    <a:p>
                      <a:pPr algn="l"/>
                      <a:r>
                        <a:rPr lang="en-US" sz="1400" b="1" dirty="0" smtClean="0"/>
                        <a:t>Medical School</a:t>
                      </a:r>
                      <a:endParaRPr lang="en-US" sz="1400" b="1" dirty="0"/>
                    </a:p>
                  </a:txBody>
                  <a:tcPr>
                    <a:noFill/>
                  </a:tcPr>
                </a:tc>
                <a:tc hMerge="1">
                  <a:txBody>
                    <a:bodyPr/>
                    <a:lstStyle/>
                    <a:p>
                      <a:endParaRPr lang="en-US"/>
                    </a:p>
                  </a:txBody>
                  <a:tcPr/>
                </a:tc>
                <a:tc>
                  <a:txBody>
                    <a:bodyPr/>
                    <a:lstStyle/>
                    <a:p>
                      <a:pPr algn="r"/>
                      <a:endParaRPr lang="en-US" sz="1400" dirty="0"/>
                    </a:p>
                  </a:txBody>
                  <a:tcPr>
                    <a:noFill/>
                  </a:tcPr>
                </a:tc>
                <a:tc>
                  <a:txBody>
                    <a:bodyPr/>
                    <a:lstStyle/>
                    <a:p>
                      <a:endParaRPr lang="en-US" sz="1400" dirty="0"/>
                    </a:p>
                  </a:txBody>
                  <a:tcPr>
                    <a:noFill/>
                  </a:tcPr>
                </a:tc>
                <a:tc>
                  <a:txBody>
                    <a:bodyPr/>
                    <a:lstStyle/>
                    <a:p>
                      <a:endParaRPr lang="en-US"/>
                    </a:p>
                  </a:txBody>
                  <a:tcPr>
                    <a:noFill/>
                  </a:tcPr>
                </a:tc>
                <a:tc>
                  <a:txBody>
                    <a:bodyPr/>
                    <a:lstStyle/>
                    <a:p>
                      <a:endParaRPr lang="en-US"/>
                    </a:p>
                  </a:txBody>
                  <a:tcPr>
                    <a:noFill/>
                  </a:tcPr>
                </a:tc>
                <a:tc>
                  <a:txBody>
                    <a:bodyPr/>
                    <a:lstStyle/>
                    <a:p>
                      <a:endParaRPr lang="en-US" dirty="0"/>
                    </a:p>
                  </a:txBody>
                  <a:tcPr>
                    <a:noFill/>
                  </a:tcPr>
                </a:tc>
              </a:tr>
              <a:tr h="311750">
                <a:tc>
                  <a:txBody>
                    <a:bodyPr/>
                    <a:lstStyle/>
                    <a:p>
                      <a:pPr algn="r"/>
                      <a:endParaRPr lang="en-US" sz="1400" dirty="0"/>
                    </a:p>
                  </a:txBody>
                  <a:tcPr>
                    <a:noFill/>
                  </a:tcPr>
                </a:tc>
                <a:tc>
                  <a:txBody>
                    <a:bodyPr/>
                    <a:lstStyle/>
                    <a:p>
                      <a:r>
                        <a:rPr lang="en-US" sz="1400" dirty="0" smtClean="0"/>
                        <a:t>Medical Students</a:t>
                      </a:r>
                      <a:endParaRPr lang="en-US" sz="1400" dirty="0"/>
                    </a:p>
                  </a:txBody>
                  <a:tcPr>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t>986</a:t>
                      </a:r>
                    </a:p>
                  </a:txBody>
                  <a:tcPr>
                    <a:noFill/>
                  </a:tcPr>
                </a:tc>
                <a:tc>
                  <a:txBody>
                    <a:bodyPr/>
                    <a:lstStyle/>
                    <a:p>
                      <a:endParaRPr lang="en-US" sz="1400" dirty="0"/>
                    </a:p>
                  </a:txBody>
                  <a:tcPr>
                    <a:noFill/>
                  </a:tcPr>
                </a:tc>
                <a:tc gridSpan="2">
                  <a:txBody>
                    <a:bodyPr/>
                    <a:lstStyle/>
                    <a:p>
                      <a:pPr algn="l"/>
                      <a:r>
                        <a:rPr lang="en-US" sz="1400" b="1" dirty="0" smtClean="0"/>
                        <a:t>Veterinary Medicine</a:t>
                      </a:r>
                      <a:endParaRPr lang="en-US" sz="1400" b="1" dirty="0"/>
                    </a:p>
                  </a:txBody>
                  <a:tcPr>
                    <a:noFill/>
                  </a:tcPr>
                </a:tc>
                <a:tc hMerge="1">
                  <a:txBody>
                    <a:bodyPr/>
                    <a:lstStyle/>
                    <a:p>
                      <a:endParaRPr lang="en-US"/>
                    </a:p>
                  </a:txBody>
                  <a:tcPr/>
                </a:tc>
                <a:tc>
                  <a:txBody>
                    <a:bodyPr/>
                    <a:lstStyle/>
                    <a:p>
                      <a:pPr algn="r"/>
                      <a:endParaRPr lang="en-US" sz="1400" dirty="0"/>
                    </a:p>
                  </a:txBody>
                  <a:tcPr>
                    <a:noFill/>
                  </a:tcPr>
                </a:tc>
              </a:tr>
              <a:tr h="311750">
                <a:tc>
                  <a:txBody>
                    <a:bodyPr/>
                    <a:lstStyle/>
                    <a:p>
                      <a:pPr algn="r"/>
                      <a:endParaRPr lang="en-US" sz="1400" dirty="0"/>
                    </a:p>
                  </a:txBody>
                  <a:tcPr>
                    <a:noFill/>
                  </a:tcPr>
                </a:tc>
                <a:tc>
                  <a:txBody>
                    <a:bodyPr/>
                    <a:lstStyle/>
                    <a:p>
                      <a:r>
                        <a:rPr lang="en-US" sz="1400" dirty="0" smtClean="0"/>
                        <a:t>Medical Residents</a:t>
                      </a:r>
                      <a:endParaRPr lang="en-US" sz="1400" dirty="0"/>
                    </a:p>
                  </a:txBody>
                  <a:tcPr>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400" dirty="0" smtClean="0"/>
                        <a:t>910</a:t>
                      </a:r>
                    </a:p>
                  </a:txBody>
                  <a:tcPr>
                    <a:noFill/>
                  </a:tcPr>
                </a:tc>
                <a:tc>
                  <a:txBody>
                    <a:bodyPr/>
                    <a:lstStyle/>
                    <a:p>
                      <a:endParaRPr lang="en-US" sz="1400" dirty="0"/>
                    </a:p>
                  </a:txBody>
                  <a:tcPr>
                    <a:noFill/>
                  </a:tcPr>
                </a:tc>
                <a:tc>
                  <a:txBody>
                    <a:bodyPr/>
                    <a:lstStyle/>
                    <a:p>
                      <a:pPr algn="r"/>
                      <a:endParaRPr lang="en-US" sz="1400" dirty="0"/>
                    </a:p>
                  </a:txBody>
                  <a:tcPr>
                    <a:noFill/>
                  </a:tcPr>
                </a:tc>
                <a:tc>
                  <a:txBody>
                    <a:bodyPr/>
                    <a:lstStyle/>
                    <a:p>
                      <a:r>
                        <a:rPr lang="en-US" sz="1400" dirty="0" smtClean="0"/>
                        <a:t>Veterinary</a:t>
                      </a:r>
                      <a:r>
                        <a:rPr lang="en-US" sz="1400" baseline="0" dirty="0" smtClean="0"/>
                        <a:t> Students</a:t>
                      </a:r>
                      <a:endParaRPr lang="en-US" sz="1400" dirty="0"/>
                    </a:p>
                  </a:txBody>
                  <a:tcPr>
                    <a:noFill/>
                  </a:tcPr>
                </a:tc>
                <a:tc>
                  <a:txBody>
                    <a:bodyPr/>
                    <a:lstStyle/>
                    <a:p>
                      <a:pPr algn="r"/>
                      <a:r>
                        <a:rPr lang="en-US" sz="1400" dirty="0" smtClean="0"/>
                        <a:t>474</a:t>
                      </a:r>
                      <a:endParaRPr lang="en-US" sz="1400" dirty="0"/>
                    </a:p>
                  </a:txBody>
                  <a:tcPr>
                    <a:noFill/>
                  </a:tcPr>
                </a:tc>
              </a:tr>
              <a:tr h="311750">
                <a:tc>
                  <a:txBody>
                    <a:bodyPr/>
                    <a:lstStyle/>
                    <a:p>
                      <a:pPr algn="r"/>
                      <a:endParaRPr lang="en-US" sz="1400" dirty="0"/>
                    </a:p>
                  </a:txBody>
                  <a:tcPr>
                    <a:noFill/>
                  </a:tcPr>
                </a:tc>
                <a:tc>
                  <a:txBody>
                    <a:bodyPr/>
                    <a:lstStyle/>
                    <a:p>
                      <a:endParaRPr lang="en-US" sz="1400"/>
                    </a:p>
                  </a:txBody>
                  <a:tcPr>
                    <a:noFill/>
                  </a:tcPr>
                </a:tc>
                <a:tc>
                  <a:txBody>
                    <a:bodyPr/>
                    <a:lstStyle/>
                    <a:p>
                      <a:pPr algn="r"/>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r>
              <a:tr h="311750">
                <a:tc gridSpan="2">
                  <a:txBody>
                    <a:bodyPr/>
                    <a:lstStyle/>
                    <a:p>
                      <a:pPr algn="l"/>
                      <a:r>
                        <a:rPr lang="en-US" sz="1400" b="1" dirty="0" smtClean="0"/>
                        <a:t>Nursing</a:t>
                      </a:r>
                      <a:endParaRPr lang="en-US" sz="1400" b="1" dirty="0"/>
                    </a:p>
                  </a:txBody>
                  <a:tcPr>
                    <a:noFill/>
                  </a:tcPr>
                </a:tc>
                <a:tc hMerge="1">
                  <a:txBody>
                    <a:bodyPr/>
                    <a:lstStyle/>
                    <a:p>
                      <a:endParaRPr lang="en-US"/>
                    </a:p>
                  </a:txBody>
                  <a:tcPr/>
                </a:tc>
                <a:tc>
                  <a:txBody>
                    <a:bodyPr/>
                    <a:lstStyle/>
                    <a:p>
                      <a:endParaRPr lang="en-US" sz="1400"/>
                    </a:p>
                  </a:txBody>
                  <a:tcPr>
                    <a:noFill/>
                  </a:tcPr>
                </a:tc>
                <a:tc>
                  <a:txBody>
                    <a:bodyPr/>
                    <a:lstStyle/>
                    <a:p>
                      <a:endParaRPr lang="en-US" sz="1400"/>
                    </a:p>
                  </a:txBody>
                  <a:tcPr>
                    <a:noFill/>
                  </a:tcPr>
                </a:tc>
                <a:tc>
                  <a:txBody>
                    <a:bodyPr/>
                    <a:lstStyle/>
                    <a:p>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r>
              <a:tr h="311750">
                <a:tc>
                  <a:txBody>
                    <a:bodyPr/>
                    <a:lstStyle/>
                    <a:p>
                      <a:endParaRPr lang="en-US" sz="1400" dirty="0"/>
                    </a:p>
                  </a:txBody>
                  <a:tcPr>
                    <a:noFill/>
                  </a:tcPr>
                </a:tc>
                <a:tc>
                  <a:txBody>
                    <a:bodyPr/>
                    <a:lstStyle/>
                    <a:p>
                      <a:r>
                        <a:rPr lang="en-US" sz="1400" dirty="0" smtClean="0"/>
                        <a:t>BSN (for RN)</a:t>
                      </a:r>
                      <a:endParaRPr lang="en-US" sz="1400" dirty="0"/>
                    </a:p>
                  </a:txBody>
                  <a:tcPr>
                    <a:noFill/>
                  </a:tcPr>
                </a:tc>
                <a:tc>
                  <a:txBody>
                    <a:bodyPr/>
                    <a:lstStyle/>
                    <a:p>
                      <a:pPr algn="r"/>
                      <a:r>
                        <a:rPr lang="en-US" sz="1400" dirty="0" smtClean="0"/>
                        <a:t>395</a:t>
                      </a:r>
                      <a:endParaRPr lang="en-US" sz="1400" dirty="0"/>
                    </a:p>
                  </a:txBody>
                  <a:tcPr>
                    <a:noFill/>
                  </a:tcPr>
                </a:tc>
                <a:tc>
                  <a:txBody>
                    <a:bodyPr/>
                    <a:lstStyle/>
                    <a:p>
                      <a:endParaRPr lang="en-US" sz="1400"/>
                    </a:p>
                  </a:txBody>
                  <a:tcPr>
                    <a:noFill/>
                  </a:tcPr>
                </a:tc>
                <a:tc>
                  <a:txBody>
                    <a:bodyPr/>
                    <a:lstStyle/>
                    <a:p>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r>
              <a:tr h="311750">
                <a:tc>
                  <a:txBody>
                    <a:bodyPr/>
                    <a:lstStyle/>
                    <a:p>
                      <a:endParaRPr lang="en-US" sz="1400"/>
                    </a:p>
                  </a:txBody>
                  <a:tcPr>
                    <a:noFill/>
                  </a:tcPr>
                </a:tc>
                <a:tc>
                  <a:txBody>
                    <a:bodyPr/>
                    <a:lstStyle/>
                    <a:p>
                      <a:r>
                        <a:rPr lang="en-US" sz="1400" dirty="0" smtClean="0"/>
                        <a:t>Masters</a:t>
                      </a:r>
                      <a:r>
                        <a:rPr lang="en-US" sz="1400" baseline="0" dirty="0" smtClean="0"/>
                        <a:t> in Nursing (RN)</a:t>
                      </a:r>
                      <a:endParaRPr lang="en-US" sz="1400" dirty="0"/>
                    </a:p>
                  </a:txBody>
                  <a:tcPr>
                    <a:noFill/>
                  </a:tcPr>
                </a:tc>
                <a:tc>
                  <a:txBody>
                    <a:bodyPr/>
                    <a:lstStyle/>
                    <a:p>
                      <a:pPr algn="r"/>
                      <a:r>
                        <a:rPr lang="en-US" sz="1400" dirty="0" smtClean="0"/>
                        <a:t>127</a:t>
                      </a:r>
                      <a:endParaRPr lang="en-US" sz="1400" dirty="0"/>
                    </a:p>
                  </a:txBody>
                  <a:tcPr>
                    <a:noFill/>
                  </a:tcPr>
                </a:tc>
                <a:tc>
                  <a:txBody>
                    <a:bodyPr/>
                    <a:lstStyle/>
                    <a:p>
                      <a:endParaRPr lang="en-US" sz="1400" dirty="0"/>
                    </a:p>
                  </a:txBody>
                  <a:tcPr>
                    <a:noFill/>
                  </a:tcPr>
                </a:tc>
                <a:tc>
                  <a:txBody>
                    <a:bodyPr/>
                    <a:lstStyle/>
                    <a:p>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r>
              <a:tr h="311750">
                <a:tc>
                  <a:txBody>
                    <a:bodyPr/>
                    <a:lstStyle/>
                    <a:p>
                      <a:endParaRPr lang="en-US" sz="1400" dirty="0"/>
                    </a:p>
                  </a:txBody>
                  <a:tcPr>
                    <a:noFill/>
                  </a:tcPr>
                </a:tc>
                <a:tc>
                  <a:txBody>
                    <a:bodyPr/>
                    <a:lstStyle/>
                    <a:p>
                      <a:r>
                        <a:rPr lang="en-US" sz="1400" dirty="0" smtClean="0"/>
                        <a:t>Doctor of Nursing Practice</a:t>
                      </a:r>
                      <a:endParaRPr lang="en-US" sz="1400" dirty="0"/>
                    </a:p>
                  </a:txBody>
                  <a:tcPr>
                    <a:noFill/>
                  </a:tcPr>
                </a:tc>
                <a:tc>
                  <a:txBody>
                    <a:bodyPr/>
                    <a:lstStyle/>
                    <a:p>
                      <a:pPr algn="r"/>
                      <a:r>
                        <a:rPr lang="en-US" sz="1400" dirty="0" smtClean="0"/>
                        <a:t>275</a:t>
                      </a:r>
                      <a:endParaRPr lang="en-US" sz="1400" dirty="0"/>
                    </a:p>
                  </a:txBody>
                  <a:tcPr>
                    <a:noFill/>
                  </a:tcPr>
                </a:tc>
                <a:tc>
                  <a:txBody>
                    <a:bodyPr/>
                    <a:lstStyle/>
                    <a:p>
                      <a:endParaRPr lang="en-US" sz="1400" dirty="0"/>
                    </a:p>
                  </a:txBody>
                  <a:tcPr>
                    <a:noFill/>
                  </a:tcPr>
                </a:tc>
                <a:tc>
                  <a:txBody>
                    <a:bodyPr/>
                    <a:lstStyle/>
                    <a:p>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r>
              <a:tr h="311750">
                <a:tc>
                  <a:txBody>
                    <a:bodyPr/>
                    <a:lstStyle/>
                    <a:p>
                      <a:endParaRPr lang="en-US" sz="1400" dirty="0"/>
                    </a:p>
                  </a:txBody>
                  <a:tcPr>
                    <a:noFill/>
                  </a:tcPr>
                </a:tc>
                <a:tc>
                  <a:txBody>
                    <a:bodyPr/>
                    <a:lstStyle/>
                    <a:p>
                      <a:r>
                        <a:rPr lang="en-US" sz="1400" dirty="0" smtClean="0"/>
                        <a:t>PhD in Nursing</a:t>
                      </a:r>
                      <a:endParaRPr lang="en-US" sz="1400" dirty="0"/>
                    </a:p>
                  </a:txBody>
                  <a:tcPr>
                    <a:noFill/>
                  </a:tcPr>
                </a:tc>
                <a:tc>
                  <a:txBody>
                    <a:bodyPr/>
                    <a:lstStyle/>
                    <a:p>
                      <a:pPr algn="r"/>
                      <a:r>
                        <a:rPr lang="en-US" sz="1400" dirty="0" smtClean="0"/>
                        <a:t>44</a:t>
                      </a:r>
                      <a:endParaRPr lang="en-US" sz="1400" dirty="0"/>
                    </a:p>
                  </a:txBody>
                  <a:tcPr>
                    <a:noFill/>
                  </a:tcPr>
                </a:tc>
                <a:tc>
                  <a:txBody>
                    <a:bodyPr/>
                    <a:lstStyle/>
                    <a:p>
                      <a:endParaRPr lang="en-US" sz="1400" dirty="0"/>
                    </a:p>
                  </a:txBody>
                  <a:tcPr>
                    <a:noFill/>
                  </a:tcPr>
                </a:tc>
                <a:tc>
                  <a:txBody>
                    <a:bodyPr/>
                    <a:lstStyle/>
                    <a:p>
                      <a:endParaRPr lang="en-US" sz="1400" dirty="0"/>
                    </a:p>
                  </a:txBody>
                  <a:tcPr>
                    <a:noFill/>
                  </a:tcPr>
                </a:tc>
                <a:tc>
                  <a:txBody>
                    <a:bodyPr/>
                    <a:lstStyle/>
                    <a:p>
                      <a:endParaRPr lang="en-US" sz="1400" dirty="0"/>
                    </a:p>
                  </a:txBody>
                  <a:tcPr>
                    <a:noFill/>
                  </a:tcPr>
                </a:tc>
                <a:tc>
                  <a:txBody>
                    <a:bodyPr/>
                    <a:lstStyle/>
                    <a:p>
                      <a:pPr algn="r"/>
                      <a:endParaRPr lang="en-US" sz="1400" dirty="0"/>
                    </a:p>
                  </a:txBody>
                  <a:tcPr>
                    <a:noFill/>
                  </a:tcPr>
                </a:tc>
              </a:tr>
            </a:tbl>
          </a:graphicData>
        </a:graphic>
      </p:graphicFrame>
    </p:spTree>
    <p:extLst>
      <p:ext uri="{BB962C8B-B14F-4D97-AF65-F5344CB8AC3E}">
        <p14:creationId xmlns:p14="http://schemas.microsoft.com/office/powerpoint/2010/main" val="31576667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rgbClr val="800000"/>
                </a:solidFill>
              </a:rPr>
              <a:t>Average Student Debt by Degree</a:t>
            </a:r>
            <a:endParaRPr lang="en-US" sz="3200" b="1" dirty="0">
              <a:solidFill>
                <a:srgbClr val="80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1053018738"/>
              </p:ext>
            </p:extLst>
          </p:nvPr>
        </p:nvGraphicFramePr>
        <p:xfrm>
          <a:off x="1371600" y="1600200"/>
          <a:ext cx="6199187" cy="3187538"/>
        </p:xfrm>
        <a:graphic>
          <a:graphicData uri="http://schemas.openxmlformats.org/drawingml/2006/table">
            <a:tbl>
              <a:tblPr>
                <a:tableStyleId>{5C22544A-7EE6-4342-B048-85BDC9FD1C3A}</a:tableStyleId>
              </a:tblPr>
              <a:tblGrid>
                <a:gridCol w="3352800"/>
                <a:gridCol w="838200"/>
                <a:gridCol w="1085313"/>
                <a:gridCol w="922874"/>
              </a:tblGrid>
              <a:tr h="605896">
                <a:tc>
                  <a:txBody>
                    <a:bodyPr/>
                    <a:lstStyle/>
                    <a:p>
                      <a:pPr marL="0" marR="0">
                        <a:spcBef>
                          <a:spcPts val="0"/>
                        </a:spcBef>
                        <a:spcAft>
                          <a:spcPts val="0"/>
                        </a:spcAft>
                      </a:pPr>
                      <a:r>
                        <a:rPr lang="en-US" sz="1200" b="1" dirty="0">
                          <a:effectLst/>
                          <a:uFill>
                            <a:solidFill>
                              <a:srgbClr val="000000"/>
                            </a:solidFill>
                          </a:uFill>
                        </a:rPr>
                        <a:t>Degree</a:t>
                      </a:r>
                      <a:endParaRPr lang="en-US" sz="1200" b="1"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b="1" dirty="0">
                          <a:effectLst/>
                          <a:uFill>
                            <a:solidFill>
                              <a:srgbClr val="000000"/>
                            </a:solidFill>
                          </a:uFill>
                        </a:rPr>
                        <a:t> # </a:t>
                      </a:r>
                      <a:r>
                        <a:rPr lang="en-US" sz="1200" b="1">
                          <a:effectLst/>
                          <a:uFill>
                            <a:solidFill>
                              <a:srgbClr val="000000"/>
                            </a:solidFill>
                          </a:uFill>
                        </a:rPr>
                        <a:t>of </a:t>
                      </a:r>
                      <a:r>
                        <a:rPr lang="en-US" sz="1200" b="1" smtClean="0">
                          <a:effectLst/>
                          <a:uFill>
                            <a:solidFill>
                              <a:srgbClr val="000000"/>
                            </a:solidFill>
                          </a:uFill>
                        </a:rPr>
                        <a:t>Graduates </a:t>
                      </a:r>
                      <a:endParaRPr lang="en-US" sz="1200" b="1"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b="1" dirty="0">
                          <a:effectLst/>
                          <a:uFill>
                            <a:solidFill>
                              <a:srgbClr val="000000"/>
                            </a:solidFill>
                          </a:uFill>
                        </a:rPr>
                        <a:t>% w / Loans</a:t>
                      </a:r>
                      <a:endParaRPr lang="en-US" sz="1200" b="1"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b="1" dirty="0" smtClean="0">
                          <a:effectLst/>
                          <a:uFill>
                            <a:solidFill>
                              <a:srgbClr val="000000"/>
                            </a:solidFill>
                          </a:uFill>
                        </a:rPr>
                        <a:t>Average </a:t>
                      </a:r>
                      <a:r>
                        <a:rPr lang="en-US" sz="1200" b="1" dirty="0">
                          <a:effectLst/>
                          <a:uFill>
                            <a:solidFill>
                              <a:srgbClr val="000000"/>
                            </a:solidFill>
                          </a:uFill>
                        </a:rPr>
                        <a:t>Loans </a:t>
                      </a:r>
                      <a:endParaRPr lang="en-US" sz="1200" b="1" dirty="0">
                        <a:solidFill>
                          <a:srgbClr val="000000"/>
                        </a:solidFill>
                        <a:effectLst/>
                        <a:uFill>
                          <a:solidFill>
                            <a:srgbClr val="000000"/>
                          </a:solidFill>
                        </a:uFill>
                        <a:latin typeface="Helvetica"/>
                        <a:ea typeface="Arial Unicode MS"/>
                        <a:cs typeface="Times New Roman"/>
                      </a:endParaRPr>
                    </a:p>
                  </a:txBody>
                  <a:tcPr marL="0" marR="0" marT="50800" marB="50800" anchor="b"/>
                </a:tc>
              </a:tr>
              <a:tr h="368806">
                <a:tc>
                  <a:txBody>
                    <a:bodyPr/>
                    <a:lstStyle/>
                    <a:p>
                      <a:pPr marL="0" marR="0">
                        <a:spcBef>
                          <a:spcPts val="0"/>
                        </a:spcBef>
                        <a:spcAft>
                          <a:spcPts val="0"/>
                        </a:spcAft>
                      </a:pPr>
                      <a:r>
                        <a:rPr lang="en-US" sz="1200" dirty="0">
                          <a:effectLst/>
                          <a:uFill>
                            <a:solidFill>
                              <a:srgbClr val="000000"/>
                            </a:solidFill>
                          </a:uFill>
                        </a:rPr>
                        <a:t>Doctor of Dental Surgery (DDS)</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109 </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smtClean="0">
                          <a:effectLst/>
                          <a:uFill>
                            <a:solidFill>
                              <a:srgbClr val="000000"/>
                            </a:solidFill>
                          </a:uFill>
                        </a:rPr>
                        <a:t>85%</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$208,005</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r>
              <a:tr h="368806">
                <a:tc>
                  <a:txBody>
                    <a:bodyPr/>
                    <a:lstStyle/>
                    <a:p>
                      <a:pPr marL="0" marR="0">
                        <a:spcBef>
                          <a:spcPts val="0"/>
                        </a:spcBef>
                        <a:spcAft>
                          <a:spcPts val="0"/>
                        </a:spcAft>
                      </a:pPr>
                      <a:r>
                        <a:rPr lang="en-US" sz="1200" dirty="0">
                          <a:effectLst/>
                          <a:uFill>
                            <a:solidFill>
                              <a:srgbClr val="000000"/>
                            </a:solidFill>
                          </a:uFill>
                        </a:rPr>
                        <a:t>Medical Doctor (MD)</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217 </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smtClean="0">
                          <a:effectLst/>
                          <a:uFill>
                            <a:solidFill>
                              <a:srgbClr val="000000"/>
                            </a:solidFill>
                          </a:uFill>
                        </a:rPr>
                        <a:t>91%</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$158,125 </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r>
              <a:tr h="368806">
                <a:tc>
                  <a:txBody>
                    <a:bodyPr/>
                    <a:lstStyle/>
                    <a:p>
                      <a:pPr marL="0" marR="0">
                        <a:spcBef>
                          <a:spcPts val="0"/>
                        </a:spcBef>
                        <a:spcAft>
                          <a:spcPts val="0"/>
                        </a:spcAft>
                      </a:pPr>
                      <a:r>
                        <a:rPr lang="en-US" sz="1200" dirty="0">
                          <a:effectLst/>
                          <a:uFill>
                            <a:solidFill>
                              <a:srgbClr val="000000"/>
                            </a:solidFill>
                          </a:uFill>
                        </a:rPr>
                        <a:t>Doctor of Pharmacy  (PharmD)</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157 </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smtClean="0">
                          <a:effectLst/>
                          <a:uFill>
                            <a:solidFill>
                              <a:srgbClr val="000000"/>
                            </a:solidFill>
                          </a:uFill>
                        </a:rPr>
                        <a:t>94%</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$133,490 </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r>
              <a:tr h="368806">
                <a:tc>
                  <a:txBody>
                    <a:bodyPr/>
                    <a:lstStyle/>
                    <a:p>
                      <a:pPr marL="0" marR="0">
                        <a:spcBef>
                          <a:spcPts val="0"/>
                        </a:spcBef>
                        <a:spcAft>
                          <a:spcPts val="0"/>
                        </a:spcAft>
                      </a:pPr>
                      <a:r>
                        <a:rPr lang="en-US" sz="1200" dirty="0">
                          <a:effectLst/>
                          <a:uFill>
                            <a:solidFill>
                              <a:srgbClr val="000000"/>
                            </a:solidFill>
                          </a:uFill>
                        </a:rPr>
                        <a:t>Doctor of Nursing Practice (DNP)</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  58 </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5</a:t>
                      </a:r>
                      <a:r>
                        <a:rPr lang="en-US" sz="1200" dirty="0" smtClean="0">
                          <a:effectLst/>
                          <a:uFill>
                            <a:solidFill>
                              <a:srgbClr val="000000"/>
                            </a:solidFill>
                          </a:uFill>
                        </a:rPr>
                        <a:t>9</a:t>
                      </a:r>
                      <a:r>
                        <a:rPr lang="en-US" sz="1200" dirty="0">
                          <a:effectLst/>
                          <a:uFill>
                            <a:solidFill>
                              <a:srgbClr val="000000"/>
                            </a:solidFill>
                          </a:uFill>
                        </a:rPr>
                        <a:t>%</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$48,733</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r>
              <a:tr h="368806">
                <a:tc>
                  <a:txBody>
                    <a:bodyPr/>
                    <a:lstStyle/>
                    <a:p>
                      <a:pPr marL="0" marR="0">
                        <a:spcBef>
                          <a:spcPts val="0"/>
                        </a:spcBef>
                        <a:spcAft>
                          <a:spcPts val="0"/>
                        </a:spcAft>
                      </a:pPr>
                      <a:r>
                        <a:rPr lang="en-US" sz="1200" dirty="0">
                          <a:effectLst/>
                          <a:uFill>
                            <a:solidFill>
                              <a:srgbClr val="000000"/>
                            </a:solidFill>
                          </a:uFill>
                        </a:rPr>
                        <a:t>Master of Nursing (MN)</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  66 </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smtClean="0">
                          <a:effectLst/>
                          <a:uFill>
                            <a:solidFill>
                              <a:srgbClr val="000000"/>
                            </a:solidFill>
                          </a:uFill>
                        </a:rPr>
                        <a:t>92%</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$48,506</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r>
              <a:tr h="368806">
                <a:tc>
                  <a:txBody>
                    <a:bodyPr/>
                    <a:lstStyle/>
                    <a:p>
                      <a:pPr marL="0" marR="0">
                        <a:spcBef>
                          <a:spcPts val="0"/>
                        </a:spcBef>
                        <a:spcAft>
                          <a:spcPts val="0"/>
                        </a:spcAft>
                      </a:pPr>
                      <a:r>
                        <a:rPr lang="en-US" sz="1200" dirty="0">
                          <a:effectLst/>
                          <a:uFill>
                            <a:solidFill>
                              <a:srgbClr val="000000"/>
                            </a:solidFill>
                          </a:uFill>
                        </a:rPr>
                        <a:t>Bachelor of Science  in Dental Hygiene (BS)</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  23 </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91%</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33,137 </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r>
              <a:tr h="368806">
                <a:tc>
                  <a:txBody>
                    <a:bodyPr/>
                    <a:lstStyle/>
                    <a:p>
                      <a:pPr marL="0" marR="0">
                        <a:spcBef>
                          <a:spcPts val="0"/>
                        </a:spcBef>
                        <a:spcAft>
                          <a:spcPts val="0"/>
                        </a:spcAft>
                      </a:pPr>
                      <a:r>
                        <a:rPr lang="en-US" sz="1200" dirty="0">
                          <a:effectLst/>
                          <a:uFill>
                            <a:solidFill>
                              <a:srgbClr val="000000"/>
                            </a:solidFill>
                          </a:uFill>
                        </a:rPr>
                        <a:t>Bachelor of Science in Nursing (BSN)</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124 </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smtClean="0">
                          <a:effectLst/>
                          <a:uFill>
                            <a:solidFill>
                              <a:srgbClr val="000000"/>
                            </a:solidFill>
                          </a:uFill>
                        </a:rPr>
                        <a:t>72%</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c>
                  <a:txBody>
                    <a:bodyPr/>
                    <a:lstStyle/>
                    <a:p>
                      <a:pPr marL="0" marR="0">
                        <a:spcBef>
                          <a:spcPts val="0"/>
                        </a:spcBef>
                        <a:spcAft>
                          <a:spcPts val="0"/>
                        </a:spcAft>
                      </a:pPr>
                      <a:r>
                        <a:rPr lang="en-US" sz="1200" dirty="0">
                          <a:effectLst/>
                          <a:uFill>
                            <a:solidFill>
                              <a:srgbClr val="000000"/>
                            </a:solidFill>
                          </a:uFill>
                        </a:rPr>
                        <a:t> $</a:t>
                      </a:r>
                      <a:r>
                        <a:rPr lang="en-US" sz="1200" dirty="0" smtClean="0">
                          <a:effectLst/>
                          <a:uFill>
                            <a:solidFill>
                              <a:srgbClr val="000000"/>
                            </a:solidFill>
                          </a:uFill>
                        </a:rPr>
                        <a:t>34,239 </a:t>
                      </a:r>
                      <a:endParaRPr lang="en-US" sz="1200" dirty="0">
                        <a:solidFill>
                          <a:srgbClr val="000000"/>
                        </a:solidFill>
                        <a:effectLst/>
                        <a:uFill>
                          <a:solidFill>
                            <a:srgbClr val="000000"/>
                          </a:solidFill>
                        </a:uFill>
                        <a:latin typeface="Helvetica"/>
                        <a:ea typeface="Arial Unicode MS"/>
                        <a:cs typeface="Times New Roman"/>
                      </a:endParaRPr>
                    </a:p>
                  </a:txBody>
                  <a:tcPr marL="0" marR="0" marT="50800" marB="50800" anchor="b"/>
                </a:tc>
              </a:tr>
            </a:tbl>
          </a:graphicData>
        </a:graphic>
      </p:graphicFrame>
      <p:sp>
        <p:nvSpPr>
          <p:cNvPr id="7" name="Slide Number Placeholder 3"/>
          <p:cNvSpPr>
            <a:spLocks noGrp="1"/>
          </p:cNvSpPr>
          <p:nvPr>
            <p:ph type="sldNum" sz="quarter" idx="12"/>
          </p:nvPr>
        </p:nvSpPr>
        <p:spPr>
          <a:xfrm>
            <a:off x="8686800" y="6477000"/>
            <a:ext cx="445008" cy="320675"/>
          </a:xfrm>
        </p:spPr>
        <p:txBody>
          <a:bodyPr/>
          <a:lstStyle/>
          <a:p>
            <a:fld id="{060FCAD2-6598-4DB6-9997-F789D4C13028}" type="slidenum">
              <a:rPr lang="en-US" b="1" smtClean="0">
                <a:solidFill>
                  <a:srgbClr val="FFFFFF"/>
                </a:solidFill>
              </a:rPr>
              <a:pPr/>
              <a:t>12</a:t>
            </a:fld>
            <a:endParaRPr lang="en-US" b="1" dirty="0">
              <a:solidFill>
                <a:srgbClr val="FFFFFF"/>
              </a:solidFill>
            </a:endParaRPr>
          </a:p>
        </p:txBody>
      </p:sp>
    </p:spTree>
    <p:extLst>
      <p:ext uri="{BB962C8B-B14F-4D97-AF65-F5344CB8AC3E}">
        <p14:creationId xmlns:p14="http://schemas.microsoft.com/office/powerpoint/2010/main" val="13129000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762000" y="304800"/>
            <a:ext cx="7772400" cy="533400"/>
          </a:xfrm>
        </p:spPr>
        <p:txBody>
          <a:bodyPr>
            <a:noAutofit/>
          </a:bodyPr>
          <a:lstStyle/>
          <a:p>
            <a:pPr eaLnBrk="1" hangingPunct="1"/>
            <a:r>
              <a:rPr lang="en-US" sz="3200" b="1" dirty="0" smtClean="0">
                <a:solidFill>
                  <a:srgbClr val="800000"/>
                </a:solidFill>
              </a:rPr>
              <a:t>Major Challenges</a:t>
            </a:r>
            <a:endParaRPr lang="en-US" sz="3200" dirty="0" smtClean="0"/>
          </a:p>
        </p:txBody>
      </p:sp>
      <p:sp>
        <p:nvSpPr>
          <p:cNvPr id="24578" name="Content Placeholder 2"/>
          <p:cNvSpPr>
            <a:spLocks noGrp="1"/>
          </p:cNvSpPr>
          <p:nvPr>
            <p:ph idx="1"/>
          </p:nvPr>
        </p:nvSpPr>
        <p:spPr>
          <a:xfrm>
            <a:off x="762000" y="990600"/>
            <a:ext cx="7315200" cy="4953000"/>
          </a:xfrm>
        </p:spPr>
        <p:txBody>
          <a:bodyPr/>
          <a:lstStyle/>
          <a:p>
            <a:pPr eaLnBrk="1" hangingPunct="1">
              <a:buSzPct val="150000"/>
            </a:pPr>
            <a:r>
              <a:rPr lang="en-US" sz="2000" dirty="0" smtClean="0"/>
              <a:t>Changing health care environment</a:t>
            </a:r>
          </a:p>
          <a:p>
            <a:pPr eaLnBrk="1" hangingPunct="1">
              <a:buSzPct val="150000"/>
            </a:pPr>
            <a:endParaRPr lang="en-US" sz="900" dirty="0" smtClean="0"/>
          </a:p>
          <a:p>
            <a:pPr eaLnBrk="1" hangingPunct="1">
              <a:buSzPct val="150000"/>
            </a:pPr>
            <a:r>
              <a:rPr lang="en-US" sz="2000" dirty="0" smtClean="0"/>
              <a:t>Difficulty predicting future workforce needs and practice models</a:t>
            </a:r>
          </a:p>
          <a:p>
            <a:pPr eaLnBrk="1" hangingPunct="1">
              <a:buSzPct val="150000"/>
            </a:pPr>
            <a:endParaRPr lang="en-US" sz="900" dirty="0" smtClean="0"/>
          </a:p>
          <a:p>
            <a:pPr eaLnBrk="1" hangingPunct="1">
              <a:buSzPct val="150000"/>
            </a:pPr>
            <a:r>
              <a:rPr lang="en-US" sz="2000" dirty="0" smtClean="0"/>
              <a:t>Growing disincentives for choosing and practicing primary care</a:t>
            </a:r>
          </a:p>
          <a:p>
            <a:pPr eaLnBrk="1" hangingPunct="1">
              <a:buSzPct val="150000"/>
            </a:pPr>
            <a:endParaRPr lang="en-US" sz="900" dirty="0" smtClean="0"/>
          </a:p>
          <a:p>
            <a:pPr eaLnBrk="1" hangingPunct="1">
              <a:buSzPct val="150000"/>
            </a:pPr>
            <a:r>
              <a:rPr lang="en-US" sz="2000" dirty="0" smtClean="0"/>
              <a:t>Reduced state and federal funding for education and training: </a:t>
            </a:r>
            <a:r>
              <a:rPr lang="en-US" sz="2000" i="1" dirty="0" smtClean="0"/>
              <a:t>impact on tuition and student debt</a:t>
            </a:r>
          </a:p>
          <a:p>
            <a:pPr eaLnBrk="1" hangingPunct="1">
              <a:buSzPct val="150000"/>
            </a:pPr>
            <a:endParaRPr lang="en-US" sz="900" i="1" dirty="0" smtClean="0"/>
          </a:p>
          <a:p>
            <a:pPr eaLnBrk="1" hangingPunct="1">
              <a:spcAft>
                <a:spcPts val="1200"/>
              </a:spcAft>
              <a:buSzPct val="150000"/>
            </a:pPr>
            <a:r>
              <a:rPr lang="en-US" sz="2000" dirty="0" smtClean="0"/>
              <a:t>Difficulty finding training/practice sites that model health care the way it should be delivered: </a:t>
            </a:r>
            <a:r>
              <a:rPr lang="en-US" sz="2000" i="1" dirty="0" smtClean="0"/>
              <a:t>working in teams with providers practicing at the top of their license</a:t>
            </a:r>
          </a:p>
          <a:p>
            <a:pPr eaLnBrk="1" hangingPunct="1">
              <a:buSzPct val="150000"/>
            </a:pPr>
            <a:r>
              <a:rPr lang="en-US" sz="2000" dirty="0" smtClean="0"/>
              <a:t>Access to clinical rotation sites for education</a:t>
            </a:r>
          </a:p>
        </p:txBody>
      </p:sp>
      <p:sp>
        <p:nvSpPr>
          <p:cNvPr id="4" name="Slide Number Placeholder 3"/>
          <p:cNvSpPr txBox="1">
            <a:spLocks/>
          </p:cNvSpPr>
          <p:nvPr/>
        </p:nvSpPr>
        <p:spPr>
          <a:xfrm>
            <a:off x="8686800" y="6477000"/>
            <a:ext cx="445008" cy="32067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60FCAD2-6598-4DB6-9997-F789D4C13028}" type="slidenum">
              <a:rPr lang="en-US" b="1" smtClean="0">
                <a:solidFill>
                  <a:srgbClr val="FFFFFF"/>
                </a:solidFill>
              </a:rPr>
              <a:pPr/>
              <a:t>13</a:t>
            </a:fld>
            <a:endParaRPr lang="en-US" b="1" dirty="0">
              <a:solidFill>
                <a:srgbClr val="FFFFFF"/>
              </a:solidFill>
            </a:endParaRPr>
          </a:p>
        </p:txBody>
      </p:sp>
    </p:spTree>
    <p:extLst>
      <p:ext uri="{BB962C8B-B14F-4D97-AF65-F5344CB8AC3E}">
        <p14:creationId xmlns:p14="http://schemas.microsoft.com/office/powerpoint/2010/main" val="1523364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685800" y="9525"/>
            <a:ext cx="7772400" cy="1143000"/>
          </a:xfrm>
        </p:spPr>
        <p:txBody>
          <a:bodyPr/>
          <a:lstStyle/>
          <a:p>
            <a:pPr algn="l" eaLnBrk="1" hangingPunct="1"/>
            <a:r>
              <a:rPr lang="en-US" sz="3200" b="1" dirty="0" smtClean="0">
                <a:solidFill>
                  <a:srgbClr val="800000"/>
                </a:solidFill>
              </a:rPr>
              <a:t>AHC Professional Education Facts</a:t>
            </a:r>
          </a:p>
        </p:txBody>
      </p:sp>
      <p:sp>
        <p:nvSpPr>
          <p:cNvPr id="16386" name="Content Placeholder 2"/>
          <p:cNvSpPr>
            <a:spLocks noGrp="1"/>
          </p:cNvSpPr>
          <p:nvPr>
            <p:ph idx="1"/>
          </p:nvPr>
        </p:nvSpPr>
        <p:spPr>
          <a:xfrm>
            <a:off x="838200" y="1143000"/>
            <a:ext cx="7772400" cy="5562600"/>
          </a:xfrm>
        </p:spPr>
        <p:txBody>
          <a:bodyPr/>
          <a:lstStyle/>
          <a:p>
            <a:pPr eaLnBrk="1" hangingPunct="1"/>
            <a:r>
              <a:rPr lang="en-US" sz="1800" b="1" dirty="0" smtClean="0"/>
              <a:t>One of the most comprehensive health sciences centers </a:t>
            </a:r>
            <a:br>
              <a:rPr lang="en-US" sz="1800" b="1" dirty="0" smtClean="0"/>
            </a:br>
            <a:r>
              <a:rPr lang="en-US" sz="1800" b="1" dirty="0" smtClean="0"/>
              <a:t>in the nation</a:t>
            </a:r>
            <a:br>
              <a:rPr lang="en-US" sz="1800" b="1" dirty="0" smtClean="0"/>
            </a:br>
            <a:endParaRPr lang="en-US" sz="1800" b="1" dirty="0" smtClean="0"/>
          </a:p>
          <a:p>
            <a:pPr eaLnBrk="1" hangingPunct="1"/>
            <a:r>
              <a:rPr lang="en-US" sz="1800" b="1" dirty="0" smtClean="0"/>
              <a:t>Six schools: </a:t>
            </a:r>
            <a:r>
              <a:rPr lang="en-US" sz="1800" i="1" dirty="0" smtClean="0"/>
              <a:t>Dentistry, Medicine, Nursing, Pharmacy, Public Health, Veterinary Medicine, and a Center for Allied Health Professions</a:t>
            </a:r>
            <a:br>
              <a:rPr lang="en-US" sz="1800" i="1" dirty="0" smtClean="0"/>
            </a:br>
            <a:endParaRPr lang="en-US" sz="1800" i="1" dirty="0" smtClean="0"/>
          </a:p>
          <a:p>
            <a:pPr eaLnBrk="1" hangingPunct="1"/>
            <a:r>
              <a:rPr lang="en-US" sz="1800" b="1" dirty="0" smtClean="0"/>
              <a:t>6,200 students in 62 programs (professional, graduate, undergraduate)</a:t>
            </a:r>
            <a:br>
              <a:rPr lang="en-US" sz="1800" b="1" dirty="0" smtClean="0"/>
            </a:br>
            <a:endParaRPr lang="en-US" sz="1800" b="1" dirty="0" smtClean="0"/>
          </a:p>
          <a:p>
            <a:pPr eaLnBrk="1" hangingPunct="1"/>
            <a:r>
              <a:rPr lang="en-US" sz="1800" b="1" dirty="0" smtClean="0"/>
              <a:t>1,400 faculty</a:t>
            </a:r>
            <a:br>
              <a:rPr lang="en-US" sz="1800" b="1" dirty="0" smtClean="0"/>
            </a:br>
            <a:endParaRPr lang="en-US" sz="1800" b="1" dirty="0" smtClean="0"/>
          </a:p>
          <a:p>
            <a:pPr eaLnBrk="1" hangingPunct="1"/>
            <a:r>
              <a:rPr lang="en-US" sz="1800" b="1" dirty="0" smtClean="0"/>
              <a:t>Educate / train 70% of the health professionals in Minnesota </a:t>
            </a:r>
          </a:p>
          <a:p>
            <a:pPr eaLnBrk="1" hangingPunct="1"/>
            <a:endParaRPr lang="en-US" sz="1400" b="1" dirty="0"/>
          </a:p>
          <a:p>
            <a:pPr eaLnBrk="1" hangingPunct="1"/>
            <a:r>
              <a:rPr lang="en-US" sz="1800" b="1" dirty="0" smtClean="0"/>
              <a:t>Educate at over 1,700 sites across the state</a:t>
            </a:r>
            <a:r>
              <a:rPr lang="en-US" sz="1800" i="1" dirty="0" smtClean="0"/>
              <a:t>: hospitals, clinics, pharmacies, nursing homes, community agencies, and other sites</a:t>
            </a:r>
          </a:p>
        </p:txBody>
      </p:sp>
      <p:sp>
        <p:nvSpPr>
          <p:cNvPr id="5" name="Slide Number Placeholder 3"/>
          <p:cNvSpPr txBox="1">
            <a:spLocks/>
          </p:cNvSpPr>
          <p:nvPr/>
        </p:nvSpPr>
        <p:spPr>
          <a:xfrm>
            <a:off x="8686800" y="6477000"/>
            <a:ext cx="445008" cy="32067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60FCAD2-6598-4DB6-9997-F789D4C13028}" type="slidenum">
              <a:rPr lang="en-US" b="1" smtClean="0">
                <a:solidFill>
                  <a:srgbClr val="FFFFFF"/>
                </a:solidFill>
              </a:rPr>
              <a:pPr/>
              <a:t>2</a:t>
            </a:fld>
            <a:endParaRPr lang="en-US" b="1" dirty="0">
              <a:solidFill>
                <a:srgbClr val="FFFFFF"/>
              </a:solidFill>
            </a:endParaRPr>
          </a:p>
        </p:txBody>
      </p:sp>
    </p:spTree>
    <p:extLst>
      <p:ext uri="{BB962C8B-B14F-4D97-AF65-F5344CB8AC3E}">
        <p14:creationId xmlns:p14="http://schemas.microsoft.com/office/powerpoint/2010/main" val="2768563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4"/>
          <p:cNvSpPr txBox="1">
            <a:spLocks noChangeArrowheads="1"/>
          </p:cNvSpPr>
          <p:nvPr/>
        </p:nvSpPr>
        <p:spPr bwMode="auto">
          <a:xfrm>
            <a:off x="457200" y="990600"/>
            <a:ext cx="8229600"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342900" indent="-342900" eaLnBrk="1" hangingPunct="1">
              <a:buFont typeface="Arial" pitchFamily="34" charset="0"/>
              <a:buChar char="•"/>
              <a:defRPr/>
            </a:pPr>
            <a:endParaRPr lang="en-US" sz="2000" dirty="0" smtClean="0">
              <a:solidFill>
                <a:srgbClr val="000000"/>
              </a:solidFill>
              <a:latin typeface="Calibri" pitchFamily="34" charset="0"/>
              <a:ea typeface="Calibri"/>
              <a:cs typeface="Calibri" pitchFamily="34" charset="0"/>
            </a:endParaRPr>
          </a:p>
          <a:p>
            <a:pPr marL="342900" indent="-342900" eaLnBrk="1" hangingPunct="1">
              <a:buClr>
                <a:srgbClr val="7E0000"/>
              </a:buClr>
              <a:buSzPct val="150000"/>
              <a:buFont typeface="Arial" pitchFamily="34" charset="0"/>
              <a:buChar char="•"/>
              <a:defRPr/>
            </a:pPr>
            <a:r>
              <a:rPr lang="en-US" sz="2000" dirty="0" smtClean="0">
                <a:solidFill>
                  <a:srgbClr val="000000"/>
                </a:solidFill>
                <a:latin typeface="Calibri" pitchFamily="34" charset="0"/>
                <a:ea typeface="Calibri"/>
                <a:cs typeface="Calibri" pitchFamily="34" charset="0"/>
              </a:rPr>
              <a:t>Professional Programs</a:t>
            </a:r>
          </a:p>
          <a:p>
            <a:pPr marL="1085850" lvl="1" indent="-342900" eaLnBrk="1" hangingPunct="1">
              <a:buClr>
                <a:srgbClr val="7E0000"/>
              </a:buClr>
              <a:buSzPct val="75000"/>
              <a:buFont typeface="Courier New" pitchFamily="49" charset="0"/>
              <a:buChar char="o"/>
              <a:defRPr/>
            </a:pPr>
            <a:r>
              <a:rPr lang="en-US" dirty="0" smtClean="0">
                <a:solidFill>
                  <a:srgbClr val="000000"/>
                </a:solidFill>
                <a:latin typeface="Calibri" pitchFamily="34" charset="0"/>
                <a:ea typeface="Calibri"/>
                <a:cs typeface="Calibri" pitchFamily="34" charset="0"/>
              </a:rPr>
              <a:t>Doctor of Medicine (MD)</a:t>
            </a:r>
          </a:p>
          <a:p>
            <a:pPr marL="1085850" lvl="1" indent="-342900" eaLnBrk="1" hangingPunct="1">
              <a:buClr>
                <a:srgbClr val="7E0000"/>
              </a:buClr>
              <a:buSzPct val="75000"/>
              <a:buFont typeface="Courier New" pitchFamily="49" charset="0"/>
              <a:buChar char="o"/>
              <a:defRPr/>
            </a:pPr>
            <a:r>
              <a:rPr lang="en-US" dirty="0" smtClean="0">
                <a:solidFill>
                  <a:srgbClr val="000000"/>
                </a:solidFill>
                <a:latin typeface="Calibri" pitchFamily="34" charset="0"/>
                <a:ea typeface="Calibri"/>
                <a:cs typeface="Calibri" pitchFamily="34" charset="0"/>
              </a:rPr>
              <a:t>Doctor of Pharmacy (PharmD)</a:t>
            </a:r>
          </a:p>
          <a:p>
            <a:pPr marL="1085850" lvl="1" indent="-342900" eaLnBrk="1" hangingPunct="1">
              <a:buClr>
                <a:srgbClr val="7E0000"/>
              </a:buClr>
              <a:buSzPct val="75000"/>
              <a:buFont typeface="Courier New" pitchFamily="49" charset="0"/>
              <a:buChar char="o"/>
              <a:defRPr/>
            </a:pPr>
            <a:r>
              <a:rPr lang="en-US" dirty="0" smtClean="0">
                <a:solidFill>
                  <a:srgbClr val="000000"/>
                </a:solidFill>
                <a:latin typeface="Calibri" pitchFamily="34" charset="0"/>
                <a:ea typeface="Calibri"/>
                <a:cs typeface="Calibri" pitchFamily="34" charset="0"/>
              </a:rPr>
              <a:t>Doctor of Dental Sciences (DDS)</a:t>
            </a:r>
          </a:p>
          <a:p>
            <a:pPr marL="1085850" lvl="1" indent="-342900" eaLnBrk="1" hangingPunct="1">
              <a:buClr>
                <a:srgbClr val="7E0000"/>
              </a:buClr>
              <a:buSzPct val="75000"/>
              <a:buFont typeface="Courier New" pitchFamily="49" charset="0"/>
              <a:buChar char="o"/>
              <a:defRPr/>
            </a:pPr>
            <a:r>
              <a:rPr lang="en-US" dirty="0" smtClean="0">
                <a:solidFill>
                  <a:srgbClr val="000000"/>
                </a:solidFill>
                <a:latin typeface="Calibri" pitchFamily="34" charset="0"/>
                <a:ea typeface="Calibri"/>
                <a:cs typeface="Calibri" pitchFamily="34" charset="0"/>
              </a:rPr>
              <a:t>Doctor of Veterinary Medicine (DVM)</a:t>
            </a:r>
          </a:p>
          <a:p>
            <a:pPr marL="1085850" lvl="1" indent="-342900" eaLnBrk="1" hangingPunct="1">
              <a:buClr>
                <a:srgbClr val="7E0000"/>
              </a:buClr>
              <a:buSzPct val="75000"/>
              <a:buFont typeface="Courier New" pitchFamily="49" charset="0"/>
              <a:buChar char="o"/>
              <a:defRPr/>
            </a:pPr>
            <a:r>
              <a:rPr lang="en-US" dirty="0" smtClean="0">
                <a:solidFill>
                  <a:srgbClr val="000000"/>
                </a:solidFill>
                <a:latin typeface="Calibri" pitchFamily="34" charset="0"/>
                <a:ea typeface="Calibri"/>
                <a:cs typeface="Calibri" pitchFamily="34" charset="0"/>
              </a:rPr>
              <a:t>Doctor of Physical Therapy (DPT)</a:t>
            </a:r>
          </a:p>
          <a:p>
            <a:pPr marL="1085850" lvl="1" indent="-342900" eaLnBrk="1" hangingPunct="1">
              <a:buClr>
                <a:srgbClr val="7E0000"/>
              </a:buClr>
              <a:buSzPct val="75000"/>
              <a:buFont typeface="Courier New" pitchFamily="49" charset="0"/>
              <a:buChar char="o"/>
              <a:defRPr/>
            </a:pPr>
            <a:r>
              <a:rPr lang="en-US" dirty="0" smtClean="0">
                <a:solidFill>
                  <a:srgbClr val="000000"/>
                </a:solidFill>
                <a:latin typeface="Calibri" pitchFamily="34" charset="0"/>
                <a:ea typeface="Calibri"/>
                <a:cs typeface="Calibri" pitchFamily="34" charset="0"/>
              </a:rPr>
              <a:t>Doctor of Nursing Practice (DNP)</a:t>
            </a:r>
          </a:p>
          <a:p>
            <a:pPr marL="1085850" lvl="1" indent="-342900" eaLnBrk="1" hangingPunct="1">
              <a:buClr>
                <a:srgbClr val="7E0000"/>
              </a:buClr>
              <a:buSzPct val="75000"/>
              <a:buFont typeface="Courier New" pitchFamily="49" charset="0"/>
              <a:buChar char="o"/>
              <a:defRPr/>
            </a:pPr>
            <a:r>
              <a:rPr lang="en-US" dirty="0" smtClean="0">
                <a:solidFill>
                  <a:srgbClr val="000000"/>
                </a:solidFill>
                <a:latin typeface="Calibri" pitchFamily="34" charset="0"/>
                <a:ea typeface="Calibri"/>
                <a:cs typeface="Calibri" pitchFamily="34" charset="0"/>
              </a:rPr>
              <a:t>Master of Occupational Therapy (MOT)</a:t>
            </a:r>
          </a:p>
          <a:p>
            <a:pPr marL="1085850" lvl="1" indent="-342900" eaLnBrk="1" hangingPunct="1">
              <a:buClr>
                <a:srgbClr val="7E0000"/>
              </a:buClr>
              <a:buSzPct val="75000"/>
              <a:buFont typeface="Courier New" pitchFamily="49" charset="0"/>
              <a:buChar char="o"/>
              <a:defRPr/>
            </a:pPr>
            <a:r>
              <a:rPr lang="en-US" dirty="0" smtClean="0">
                <a:solidFill>
                  <a:srgbClr val="000000"/>
                </a:solidFill>
                <a:latin typeface="Calibri" pitchFamily="34" charset="0"/>
                <a:ea typeface="Calibri"/>
                <a:cs typeface="Calibri" pitchFamily="34" charset="0"/>
              </a:rPr>
              <a:t>Master of Public Health (MPH)</a:t>
            </a:r>
          </a:p>
          <a:p>
            <a:pPr marL="1085850" lvl="1" indent="-342900" eaLnBrk="1" hangingPunct="1">
              <a:buClr>
                <a:srgbClr val="7E0000"/>
              </a:buClr>
              <a:buSzPct val="75000"/>
              <a:buFont typeface="Courier New" pitchFamily="49" charset="0"/>
              <a:buChar char="o"/>
              <a:defRPr/>
            </a:pPr>
            <a:r>
              <a:rPr lang="en-US" dirty="0" smtClean="0">
                <a:solidFill>
                  <a:srgbClr val="000000"/>
                </a:solidFill>
                <a:latin typeface="Calibri" pitchFamily="34" charset="0"/>
                <a:ea typeface="Calibri"/>
                <a:cs typeface="Calibri" pitchFamily="34" charset="0"/>
              </a:rPr>
              <a:t>Master of Healthcare Administration (MHA)</a:t>
            </a:r>
          </a:p>
          <a:p>
            <a:pPr marL="342900" indent="-342900" eaLnBrk="1" hangingPunct="1">
              <a:buClr>
                <a:srgbClr val="7E0000"/>
              </a:buClr>
              <a:buSzPct val="150000"/>
              <a:buFont typeface="Arial" pitchFamily="34" charset="0"/>
              <a:buChar char="•"/>
              <a:defRPr/>
            </a:pPr>
            <a:r>
              <a:rPr lang="en-US" sz="2000" dirty="0" smtClean="0">
                <a:solidFill>
                  <a:srgbClr val="000000"/>
                </a:solidFill>
                <a:latin typeface="Calibri" pitchFamily="34" charset="0"/>
                <a:ea typeface="Calibri"/>
                <a:cs typeface="Calibri" pitchFamily="34" charset="0"/>
              </a:rPr>
              <a:t>Graduate Programs:  e.g., Bioethics (MS) , Health Informatics (MS</a:t>
            </a:r>
            <a:r>
              <a:rPr lang="en-US" sz="2000" dirty="0">
                <a:solidFill>
                  <a:srgbClr val="000000"/>
                </a:solidFill>
                <a:latin typeface="Calibri" pitchFamily="34" charset="0"/>
                <a:ea typeface="Calibri"/>
                <a:cs typeface="Calibri" pitchFamily="34" charset="0"/>
              </a:rPr>
              <a:t>, MHI, PhD), Nursing (MN)</a:t>
            </a:r>
          </a:p>
          <a:p>
            <a:pPr marL="342900" indent="-342900" eaLnBrk="1" hangingPunct="1">
              <a:buClr>
                <a:srgbClr val="7E0000"/>
              </a:buClr>
              <a:buSzPct val="150000"/>
              <a:buFont typeface="Arial" pitchFamily="34" charset="0"/>
              <a:buChar char="•"/>
              <a:defRPr/>
            </a:pPr>
            <a:r>
              <a:rPr lang="en-US" sz="2000" dirty="0" smtClean="0">
                <a:solidFill>
                  <a:srgbClr val="000000"/>
                </a:solidFill>
                <a:latin typeface="Calibri" pitchFamily="34" charset="0"/>
                <a:ea typeface="Calibri"/>
                <a:cs typeface="Calibri" pitchFamily="34" charset="0"/>
              </a:rPr>
              <a:t>Baccalaureate Programs:</a:t>
            </a:r>
          </a:p>
          <a:p>
            <a:pPr marL="1085850" lvl="1" indent="-342900" eaLnBrk="1" hangingPunct="1">
              <a:buClr>
                <a:srgbClr val="7E0000"/>
              </a:buClr>
              <a:buSzPct val="75000"/>
              <a:buFont typeface="Courier New" pitchFamily="49" charset="0"/>
              <a:buChar char="o"/>
              <a:defRPr/>
            </a:pPr>
            <a:r>
              <a:rPr lang="en-US" dirty="0" smtClean="0">
                <a:solidFill>
                  <a:srgbClr val="000000"/>
                </a:solidFill>
                <a:latin typeface="Calibri" pitchFamily="34" charset="0"/>
                <a:ea typeface="Calibri"/>
                <a:cs typeface="Calibri" pitchFamily="34" charset="0"/>
              </a:rPr>
              <a:t>Bachelor of Nursing (BSN), Bachelor of Dental Hygiene (BSHD), Bachelor of Dental Therapy (BSDT) , Mortuary Science (BS), Clinical Laboratory Science (BS)</a:t>
            </a:r>
          </a:p>
          <a:p>
            <a:pPr lvl="1" indent="0" eaLnBrk="1" hangingPunct="1">
              <a:defRPr/>
            </a:pPr>
            <a:endParaRPr lang="en-US" sz="2400" dirty="0" smtClean="0">
              <a:solidFill>
                <a:srgbClr val="000000"/>
              </a:solidFill>
              <a:latin typeface="Calibri" pitchFamily="34" charset="0"/>
              <a:ea typeface="Calibri"/>
              <a:cs typeface="Calibri" pitchFamily="34" charset="0"/>
            </a:endParaRPr>
          </a:p>
        </p:txBody>
      </p:sp>
      <p:sp>
        <p:nvSpPr>
          <p:cNvPr id="3" name="TextBox 2"/>
          <p:cNvSpPr txBox="1"/>
          <p:nvPr/>
        </p:nvSpPr>
        <p:spPr>
          <a:xfrm>
            <a:off x="457200" y="304800"/>
            <a:ext cx="7848600" cy="584775"/>
          </a:xfrm>
          <a:prstGeom prst="rect">
            <a:avLst/>
          </a:prstGeom>
          <a:noFill/>
        </p:spPr>
        <p:txBody>
          <a:bodyPr wrap="square" rtlCol="0">
            <a:spAutoFit/>
          </a:bodyPr>
          <a:lstStyle/>
          <a:p>
            <a:pPr algn="ctr"/>
            <a:r>
              <a:rPr lang="en-US" sz="3200" b="1" dirty="0">
                <a:solidFill>
                  <a:srgbClr val="800000"/>
                </a:solidFill>
              </a:rPr>
              <a:t>AHC Professional Education Programs</a:t>
            </a:r>
          </a:p>
        </p:txBody>
      </p:sp>
      <p:sp>
        <p:nvSpPr>
          <p:cNvPr id="7" name="Slide Number Placeholder 3"/>
          <p:cNvSpPr>
            <a:spLocks noGrp="1"/>
          </p:cNvSpPr>
          <p:nvPr>
            <p:ph type="sldNum" sz="quarter" idx="12"/>
          </p:nvPr>
        </p:nvSpPr>
        <p:spPr>
          <a:xfrm>
            <a:off x="8686800" y="6477000"/>
            <a:ext cx="445008" cy="320675"/>
          </a:xfrm>
        </p:spPr>
        <p:txBody>
          <a:bodyPr/>
          <a:lstStyle/>
          <a:p>
            <a:fld id="{060FCAD2-6598-4DB6-9997-F789D4C13028}" type="slidenum">
              <a:rPr lang="en-US" b="1" smtClean="0">
                <a:solidFill>
                  <a:srgbClr val="FFFFFF"/>
                </a:solidFill>
              </a:rPr>
              <a:pPr/>
              <a:t>3</a:t>
            </a:fld>
            <a:endParaRPr lang="en-US" b="1" dirty="0">
              <a:solidFill>
                <a:srgbClr val="FFFFFF"/>
              </a:solidFill>
            </a:endParaRPr>
          </a:p>
        </p:txBody>
      </p:sp>
    </p:spTree>
    <p:extLst>
      <p:ext uri="{BB962C8B-B14F-4D97-AF65-F5344CB8AC3E}">
        <p14:creationId xmlns:p14="http://schemas.microsoft.com/office/powerpoint/2010/main" val="825403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4"/>
          <p:cNvSpPr txBox="1">
            <a:spLocks noChangeArrowheads="1"/>
          </p:cNvSpPr>
          <p:nvPr/>
        </p:nvSpPr>
        <p:spPr bwMode="auto">
          <a:xfrm>
            <a:off x="457200" y="1143000"/>
            <a:ext cx="8229600" cy="418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endParaRPr lang="en-US" sz="800" dirty="0" smtClean="0">
              <a:solidFill>
                <a:srgbClr val="000000"/>
              </a:solidFill>
              <a:latin typeface="Calibri" pitchFamily="34" charset="0"/>
              <a:ea typeface="Calibri"/>
              <a:cs typeface="Calibri" pitchFamily="34" charset="0"/>
            </a:endParaRPr>
          </a:p>
          <a:p>
            <a:pPr marL="342900" indent="-342900" eaLnBrk="1" hangingPunct="1">
              <a:buClr>
                <a:srgbClr val="7E0000"/>
              </a:buClr>
              <a:buSzPct val="150000"/>
              <a:buFont typeface="Arial" pitchFamily="34" charset="0"/>
              <a:buChar char="•"/>
              <a:defRPr/>
            </a:pPr>
            <a:r>
              <a:rPr lang="en-US" dirty="0" smtClean="0">
                <a:solidFill>
                  <a:srgbClr val="000000"/>
                </a:solidFill>
                <a:latin typeface="Calibri"/>
                <a:ea typeface="Calibri"/>
                <a:cs typeface="Times New Roman"/>
              </a:rPr>
              <a:t>Highly </a:t>
            </a:r>
            <a:r>
              <a:rPr lang="en-US" dirty="0">
                <a:solidFill>
                  <a:srgbClr val="000000"/>
                </a:solidFill>
                <a:latin typeface="Calibri"/>
                <a:ea typeface="Calibri"/>
                <a:cs typeface="Times New Roman"/>
              </a:rPr>
              <a:t>regulated through accreditation standards, licensure and certification requirements for </a:t>
            </a:r>
            <a:r>
              <a:rPr lang="en-US" dirty="0" smtClean="0">
                <a:solidFill>
                  <a:srgbClr val="000000"/>
                </a:solidFill>
                <a:latin typeface="Calibri"/>
                <a:ea typeface="Calibri"/>
                <a:cs typeface="Times New Roman"/>
              </a:rPr>
              <a:t>practice</a:t>
            </a:r>
          </a:p>
          <a:p>
            <a:pPr marL="342900" indent="-342900" eaLnBrk="1" hangingPunct="1">
              <a:buClr>
                <a:srgbClr val="7E0000"/>
              </a:buClr>
              <a:buSzPct val="150000"/>
              <a:buFont typeface="Arial" pitchFamily="34" charset="0"/>
              <a:buChar char="•"/>
              <a:defRPr/>
            </a:pPr>
            <a:endParaRPr lang="en-US" sz="800" dirty="0">
              <a:solidFill>
                <a:srgbClr val="000000"/>
              </a:solidFill>
              <a:latin typeface="Calibri"/>
              <a:ea typeface="Calibri"/>
              <a:cs typeface="Times New Roman"/>
            </a:endParaRPr>
          </a:p>
          <a:p>
            <a:pPr marL="342900" indent="-342900">
              <a:buClr>
                <a:srgbClr val="7E0000"/>
              </a:buClr>
              <a:buSzPct val="150000"/>
              <a:buFont typeface="Arial" pitchFamily="34" charset="0"/>
              <a:buChar char="•"/>
              <a:defRPr/>
            </a:pPr>
            <a:r>
              <a:rPr lang="en-US" dirty="0" smtClean="0">
                <a:solidFill>
                  <a:srgbClr val="000000"/>
                </a:solidFill>
                <a:latin typeface="Calibri"/>
                <a:ea typeface="Calibri"/>
                <a:cs typeface="Times New Roman"/>
              </a:rPr>
              <a:t>High workforce demand driven by an aging population, retirements, and health care reform</a:t>
            </a:r>
          </a:p>
          <a:p>
            <a:pPr marL="342900" indent="-342900">
              <a:buClr>
                <a:srgbClr val="7E0000"/>
              </a:buClr>
              <a:buSzPct val="150000"/>
              <a:buFont typeface="Arial" pitchFamily="34" charset="0"/>
              <a:buChar char="•"/>
              <a:defRPr/>
            </a:pPr>
            <a:endParaRPr lang="en-US" sz="800" dirty="0" smtClean="0">
              <a:solidFill>
                <a:srgbClr val="000000"/>
              </a:solidFill>
              <a:latin typeface="Calibri"/>
              <a:ea typeface="Calibri"/>
              <a:cs typeface="Times New Roman"/>
            </a:endParaRPr>
          </a:p>
          <a:p>
            <a:pPr marL="342900" indent="-342900" eaLnBrk="1" hangingPunct="1">
              <a:buClr>
                <a:srgbClr val="7E0000"/>
              </a:buClr>
              <a:buSzPct val="150000"/>
              <a:buFont typeface="Arial" pitchFamily="34" charset="0"/>
              <a:buChar char="•"/>
              <a:defRPr/>
            </a:pPr>
            <a:r>
              <a:rPr lang="en-US" dirty="0">
                <a:solidFill>
                  <a:srgbClr val="000000"/>
                </a:solidFill>
                <a:latin typeface="Calibri"/>
                <a:ea typeface="Calibri"/>
                <a:cs typeface="Times New Roman"/>
              </a:rPr>
              <a:t>High number of applicants; high retention; and high </a:t>
            </a:r>
            <a:r>
              <a:rPr lang="en-US" dirty="0" smtClean="0">
                <a:solidFill>
                  <a:srgbClr val="000000"/>
                </a:solidFill>
                <a:latin typeface="Calibri"/>
                <a:ea typeface="Calibri"/>
                <a:cs typeface="Times New Roman"/>
              </a:rPr>
              <a:t>“on-time” graduation rates</a:t>
            </a:r>
          </a:p>
          <a:p>
            <a:pPr marL="342900" indent="-342900" eaLnBrk="1" hangingPunct="1">
              <a:buClr>
                <a:srgbClr val="7E0000"/>
              </a:buClr>
              <a:buSzPct val="150000"/>
              <a:buFont typeface="Arial" pitchFamily="34" charset="0"/>
              <a:buChar char="•"/>
              <a:defRPr/>
            </a:pPr>
            <a:endParaRPr lang="en-US" sz="800" dirty="0">
              <a:solidFill>
                <a:srgbClr val="000000"/>
              </a:solidFill>
              <a:latin typeface="Calibri"/>
              <a:ea typeface="Calibri"/>
              <a:cs typeface="Times New Roman"/>
            </a:endParaRPr>
          </a:p>
          <a:p>
            <a:pPr marL="342900" indent="-342900">
              <a:buClr>
                <a:srgbClr val="7E0000"/>
              </a:buClr>
              <a:buSzPct val="150000"/>
              <a:buFont typeface="Arial" pitchFamily="34" charset="0"/>
              <a:buChar char="•"/>
              <a:defRPr/>
            </a:pPr>
            <a:r>
              <a:rPr lang="en-US" dirty="0" smtClean="0">
                <a:solidFill>
                  <a:srgbClr val="000000"/>
                </a:solidFill>
                <a:latin typeface="Calibri"/>
                <a:ea typeface="Calibri"/>
                <a:cs typeface="Times New Roman"/>
              </a:rPr>
              <a:t>Lengthy time to educate and train health professionals:  didactic and experiential</a:t>
            </a:r>
          </a:p>
          <a:p>
            <a:pPr marL="342900" indent="-342900">
              <a:buClr>
                <a:srgbClr val="7E0000"/>
              </a:buClr>
              <a:buSzPct val="150000"/>
              <a:buFont typeface="Arial" pitchFamily="34" charset="0"/>
              <a:buChar char="•"/>
              <a:defRPr/>
            </a:pPr>
            <a:endParaRPr lang="en-US" sz="800" dirty="0" smtClean="0">
              <a:solidFill>
                <a:srgbClr val="000000"/>
              </a:solidFill>
              <a:latin typeface="Calibri"/>
              <a:ea typeface="Calibri"/>
              <a:cs typeface="Times New Roman"/>
            </a:endParaRPr>
          </a:p>
          <a:p>
            <a:pPr marL="342900" indent="-342900">
              <a:buClr>
                <a:srgbClr val="7E0000"/>
              </a:buClr>
              <a:buSzPct val="150000"/>
              <a:buFont typeface="Arial" pitchFamily="34" charset="0"/>
              <a:buChar char="•"/>
              <a:defRPr/>
            </a:pPr>
            <a:r>
              <a:rPr lang="en-US" dirty="0" smtClean="0">
                <a:solidFill>
                  <a:srgbClr val="000000"/>
                </a:solidFill>
                <a:latin typeface="Calibri"/>
                <a:ea typeface="Calibri"/>
                <a:cs typeface="Times New Roman"/>
              </a:rPr>
              <a:t>Clinical and experiential learning, including over 1,700 affiliated training sites across Minnesota and internationally</a:t>
            </a:r>
          </a:p>
          <a:p>
            <a:pPr marL="342900" indent="-342900">
              <a:buClr>
                <a:srgbClr val="7E0000"/>
              </a:buClr>
              <a:buSzPct val="150000"/>
              <a:buFont typeface="Arial" pitchFamily="34" charset="0"/>
              <a:buChar char="•"/>
              <a:defRPr/>
            </a:pPr>
            <a:endParaRPr lang="en-US" sz="800" dirty="0" smtClean="0">
              <a:solidFill>
                <a:srgbClr val="000000"/>
              </a:solidFill>
              <a:latin typeface="Calibri"/>
              <a:ea typeface="Calibri"/>
              <a:cs typeface="Times New Roman"/>
            </a:endParaRPr>
          </a:p>
          <a:p>
            <a:pPr marL="342900" indent="-342900">
              <a:buClr>
                <a:srgbClr val="7E0000"/>
              </a:buClr>
              <a:buSzPct val="150000"/>
              <a:buFont typeface="Arial" pitchFamily="34" charset="0"/>
              <a:buChar char="•"/>
              <a:defRPr/>
            </a:pPr>
            <a:r>
              <a:rPr lang="en-US" dirty="0" smtClean="0">
                <a:solidFill>
                  <a:srgbClr val="000000"/>
                </a:solidFill>
                <a:latin typeface="Calibri"/>
                <a:ea typeface="Calibri"/>
                <a:cs typeface="Times New Roman"/>
              </a:rPr>
              <a:t>Competencies demonstrated through standardized patients and examinations</a:t>
            </a:r>
          </a:p>
          <a:p>
            <a:pPr marL="342900" indent="-342900">
              <a:buClr>
                <a:srgbClr val="7E0000"/>
              </a:buClr>
              <a:buSzPct val="150000"/>
              <a:buFont typeface="Arial" pitchFamily="34" charset="0"/>
              <a:buChar char="•"/>
              <a:defRPr/>
            </a:pPr>
            <a:endParaRPr lang="en-US" sz="800" dirty="0" smtClean="0">
              <a:solidFill>
                <a:srgbClr val="000000"/>
              </a:solidFill>
              <a:latin typeface="Calibri"/>
              <a:ea typeface="Calibri"/>
              <a:cs typeface="Times New Roman"/>
            </a:endParaRPr>
          </a:p>
          <a:p>
            <a:pPr marL="342900" indent="-342900">
              <a:buClr>
                <a:srgbClr val="7E0000"/>
              </a:buClr>
              <a:buSzPct val="150000"/>
              <a:buFont typeface="Arial" pitchFamily="34" charset="0"/>
              <a:buChar char="•"/>
              <a:defRPr/>
            </a:pPr>
            <a:r>
              <a:rPr lang="en-US" dirty="0" smtClean="0">
                <a:solidFill>
                  <a:srgbClr val="000000"/>
                </a:solidFill>
                <a:latin typeface="Calibri"/>
                <a:ea typeface="Calibri"/>
                <a:cs typeface="Times New Roman"/>
              </a:rPr>
              <a:t>Use of simulation and technology for competency development</a:t>
            </a:r>
          </a:p>
          <a:p>
            <a:pPr marL="342900" indent="-342900">
              <a:buClr>
                <a:srgbClr val="7E0000"/>
              </a:buClr>
              <a:buSzPct val="150000"/>
              <a:buFont typeface="Arial" pitchFamily="34" charset="0"/>
              <a:buChar char="•"/>
              <a:defRPr/>
            </a:pPr>
            <a:endParaRPr lang="en-US" sz="800" dirty="0" smtClean="0">
              <a:solidFill>
                <a:srgbClr val="000000"/>
              </a:solidFill>
              <a:latin typeface="Calibri"/>
              <a:ea typeface="Calibri"/>
              <a:cs typeface="Times New Roman"/>
            </a:endParaRPr>
          </a:p>
          <a:p>
            <a:pPr marL="342900" indent="-342900">
              <a:buClr>
                <a:srgbClr val="7E0000"/>
              </a:buClr>
              <a:buSzPct val="150000"/>
              <a:buFont typeface="Arial" pitchFamily="34" charset="0"/>
              <a:buChar char="•"/>
              <a:defRPr/>
            </a:pPr>
            <a:r>
              <a:rPr lang="en-US" dirty="0" smtClean="0">
                <a:solidFill>
                  <a:srgbClr val="000000"/>
                </a:solidFill>
                <a:latin typeface="Calibri"/>
                <a:ea typeface="Calibri"/>
                <a:cs typeface="Times New Roman"/>
              </a:rPr>
              <a:t>Interprofessional education and training</a:t>
            </a:r>
          </a:p>
        </p:txBody>
      </p:sp>
      <p:sp>
        <p:nvSpPr>
          <p:cNvPr id="4" name="TextBox 3"/>
          <p:cNvSpPr txBox="1"/>
          <p:nvPr/>
        </p:nvSpPr>
        <p:spPr>
          <a:xfrm>
            <a:off x="762000" y="381000"/>
            <a:ext cx="7391400" cy="584775"/>
          </a:xfrm>
          <a:prstGeom prst="rect">
            <a:avLst/>
          </a:prstGeom>
          <a:noFill/>
        </p:spPr>
        <p:txBody>
          <a:bodyPr wrap="square" rtlCol="0">
            <a:spAutoFit/>
          </a:bodyPr>
          <a:lstStyle/>
          <a:p>
            <a:pPr algn="ctr"/>
            <a:r>
              <a:rPr lang="en-US" sz="3200" b="1" dirty="0">
                <a:solidFill>
                  <a:srgbClr val="800000"/>
                </a:solidFill>
              </a:rPr>
              <a:t>Health Professions Education</a:t>
            </a:r>
          </a:p>
        </p:txBody>
      </p:sp>
      <p:sp>
        <p:nvSpPr>
          <p:cNvPr id="7" name="Slide Number Placeholder 3"/>
          <p:cNvSpPr>
            <a:spLocks noGrp="1"/>
          </p:cNvSpPr>
          <p:nvPr>
            <p:ph type="sldNum" sz="quarter" idx="12"/>
          </p:nvPr>
        </p:nvSpPr>
        <p:spPr>
          <a:xfrm>
            <a:off x="8686800" y="6477000"/>
            <a:ext cx="445008" cy="320675"/>
          </a:xfrm>
        </p:spPr>
        <p:txBody>
          <a:bodyPr/>
          <a:lstStyle/>
          <a:p>
            <a:fld id="{060FCAD2-6598-4DB6-9997-F789D4C13028}" type="slidenum">
              <a:rPr lang="en-US" b="1" smtClean="0">
                <a:solidFill>
                  <a:srgbClr val="FFFFFF"/>
                </a:solidFill>
              </a:rPr>
              <a:pPr/>
              <a:t>4</a:t>
            </a:fld>
            <a:endParaRPr lang="en-US" b="1" dirty="0">
              <a:solidFill>
                <a:srgbClr val="FFFFFF"/>
              </a:solidFill>
            </a:endParaRPr>
          </a:p>
        </p:txBody>
      </p:sp>
    </p:spTree>
    <p:extLst>
      <p:ext uri="{BB962C8B-B14F-4D97-AF65-F5344CB8AC3E}">
        <p14:creationId xmlns:p14="http://schemas.microsoft.com/office/powerpoint/2010/main" val="2349755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52400" y="130250"/>
            <a:ext cx="8763000" cy="3228086"/>
            <a:chOff x="152400" y="130250"/>
            <a:chExt cx="8763000" cy="3228086"/>
          </a:xfrm>
        </p:grpSpPr>
        <p:sp>
          <p:nvSpPr>
            <p:cNvPr id="38926" name="Line 10"/>
            <p:cNvSpPr>
              <a:spLocks noChangeShapeType="1"/>
            </p:cNvSpPr>
            <p:nvPr/>
          </p:nvSpPr>
          <p:spPr bwMode="auto">
            <a:xfrm>
              <a:off x="5175056" y="2101311"/>
              <a:ext cx="419710" cy="62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solidFill>
                  <a:srgbClr val="000000"/>
                </a:solidFill>
              </a:endParaRPr>
            </a:p>
          </p:txBody>
        </p:sp>
        <p:sp>
          <p:nvSpPr>
            <p:cNvPr id="38920" name="Line 16"/>
            <p:cNvSpPr>
              <a:spLocks noChangeShapeType="1"/>
            </p:cNvSpPr>
            <p:nvPr/>
          </p:nvSpPr>
          <p:spPr bwMode="auto">
            <a:xfrm>
              <a:off x="1745371" y="2104874"/>
              <a:ext cx="509954" cy="62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solidFill>
                  <a:srgbClr val="000000"/>
                </a:solidFill>
              </a:endParaRPr>
            </a:p>
          </p:txBody>
        </p:sp>
        <p:sp>
          <p:nvSpPr>
            <p:cNvPr id="38917" name="Line 19"/>
            <p:cNvSpPr>
              <a:spLocks noChangeShapeType="1"/>
            </p:cNvSpPr>
            <p:nvPr/>
          </p:nvSpPr>
          <p:spPr bwMode="auto">
            <a:xfrm>
              <a:off x="7444154" y="2124523"/>
              <a:ext cx="509954" cy="62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solidFill>
                  <a:srgbClr val="000000"/>
                </a:solidFill>
              </a:endParaRPr>
            </a:p>
          </p:txBody>
        </p:sp>
        <p:sp>
          <p:nvSpPr>
            <p:cNvPr id="38918" name="Rectangle 18"/>
            <p:cNvSpPr>
              <a:spLocks noChangeArrowheads="1"/>
            </p:cNvSpPr>
            <p:nvPr/>
          </p:nvSpPr>
          <p:spPr bwMode="auto">
            <a:xfrm>
              <a:off x="673100" y="1934789"/>
              <a:ext cx="1189892" cy="338916"/>
            </a:xfrm>
            <a:prstGeom prst="rect">
              <a:avLst/>
            </a:prstGeom>
            <a:solidFill>
              <a:srgbClr val="FFCC99"/>
            </a:solidFill>
            <a:ln w="9525">
              <a:solidFill>
                <a:srgbClr val="000000"/>
              </a:solidFill>
              <a:miter lim="800000"/>
              <a:headEnd/>
              <a:tailEnd/>
            </a:ln>
          </p:spPr>
          <p:txBody>
            <a:bodyPr/>
            <a:lstStyle/>
            <a:p>
              <a:endParaRPr lang="en-US" dirty="0">
                <a:solidFill>
                  <a:srgbClr val="000000"/>
                </a:solidFill>
                <a:latin typeface="Calibri" pitchFamily="34" charset="0"/>
              </a:endParaRPr>
            </a:p>
          </p:txBody>
        </p:sp>
        <p:sp>
          <p:nvSpPr>
            <p:cNvPr id="38919" name="Text Box 17"/>
            <p:cNvSpPr txBox="1">
              <a:spLocks noChangeArrowheads="1"/>
            </p:cNvSpPr>
            <p:nvPr/>
          </p:nvSpPr>
          <p:spPr bwMode="auto">
            <a:xfrm>
              <a:off x="672465" y="2343467"/>
              <a:ext cx="1179537" cy="507434"/>
            </a:xfrm>
            <a:prstGeom prst="rect">
              <a:avLst/>
            </a:prstGeom>
            <a:noFill/>
            <a:ln>
              <a:noFill/>
            </a:ln>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r>
                <a:rPr lang="en-US" sz="1200" dirty="0">
                  <a:solidFill>
                    <a:srgbClr val="000000"/>
                  </a:solidFill>
                  <a:cs typeface="Times New Roman" pitchFamily="18" charset="0"/>
                </a:rPr>
                <a:t>3-4 years</a:t>
              </a:r>
              <a:endParaRPr lang="en-US" sz="900" dirty="0">
                <a:solidFill>
                  <a:srgbClr val="000000"/>
                </a:solidFill>
              </a:endParaRPr>
            </a:p>
            <a:p>
              <a:pPr eaLnBrk="0" hangingPunct="0"/>
              <a:r>
                <a:rPr lang="en-US" sz="1200" dirty="0">
                  <a:solidFill>
                    <a:srgbClr val="000000"/>
                  </a:solidFill>
                  <a:cs typeface="Times New Roman" pitchFamily="18" charset="0"/>
                </a:rPr>
                <a:t>High School</a:t>
              </a:r>
              <a:endParaRPr lang="en-US" sz="900" dirty="0">
                <a:solidFill>
                  <a:srgbClr val="000000"/>
                </a:solidFill>
              </a:endParaRPr>
            </a:p>
            <a:p>
              <a:pPr eaLnBrk="0" hangingPunct="0"/>
              <a:endParaRPr lang="en-US" dirty="0">
                <a:solidFill>
                  <a:srgbClr val="000000"/>
                </a:solidFill>
              </a:endParaRPr>
            </a:p>
          </p:txBody>
        </p:sp>
        <p:sp>
          <p:nvSpPr>
            <p:cNvPr id="38922" name="Text Box 14"/>
            <p:cNvSpPr txBox="1">
              <a:spLocks noChangeArrowheads="1"/>
            </p:cNvSpPr>
            <p:nvPr/>
          </p:nvSpPr>
          <p:spPr bwMode="auto">
            <a:xfrm>
              <a:off x="2217371" y="2343466"/>
              <a:ext cx="1359877" cy="789342"/>
            </a:xfrm>
            <a:prstGeom prst="rect">
              <a:avLst/>
            </a:prstGeom>
            <a:noFill/>
            <a:ln>
              <a:noFill/>
            </a:ln>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r>
                <a:rPr lang="en-US" sz="1200" dirty="0">
                  <a:solidFill>
                    <a:srgbClr val="000000"/>
                  </a:solidFill>
                  <a:cs typeface="Times New Roman" pitchFamily="18" charset="0"/>
                </a:rPr>
                <a:t>~4 years</a:t>
              </a:r>
              <a:endParaRPr lang="en-US" sz="900" dirty="0">
                <a:solidFill>
                  <a:srgbClr val="000000"/>
                </a:solidFill>
              </a:endParaRPr>
            </a:p>
            <a:p>
              <a:pPr eaLnBrk="0" hangingPunct="0"/>
              <a:r>
                <a:rPr lang="en-US" sz="1200" dirty="0">
                  <a:solidFill>
                    <a:srgbClr val="000000"/>
                  </a:solidFill>
                  <a:cs typeface="Times New Roman" pitchFamily="18" charset="0"/>
                </a:rPr>
                <a:t>BS or BA Degree</a:t>
              </a:r>
              <a:endParaRPr lang="en-US" sz="900" dirty="0">
                <a:solidFill>
                  <a:srgbClr val="000000"/>
                </a:solidFill>
              </a:endParaRPr>
            </a:p>
            <a:p>
              <a:pPr eaLnBrk="0" hangingPunct="0"/>
              <a:endParaRPr lang="en-US" dirty="0">
                <a:solidFill>
                  <a:srgbClr val="000000"/>
                </a:solidFill>
              </a:endParaRPr>
            </a:p>
          </p:txBody>
        </p:sp>
        <p:sp>
          <p:nvSpPr>
            <p:cNvPr id="38923" name="Line 13"/>
            <p:cNvSpPr>
              <a:spLocks noChangeShapeType="1"/>
            </p:cNvSpPr>
            <p:nvPr/>
          </p:nvSpPr>
          <p:spPr bwMode="auto">
            <a:xfrm>
              <a:off x="3432517" y="2105187"/>
              <a:ext cx="509954" cy="62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solidFill>
                  <a:srgbClr val="000000"/>
                </a:solidFill>
              </a:endParaRPr>
            </a:p>
          </p:txBody>
        </p:sp>
        <p:sp>
          <p:nvSpPr>
            <p:cNvPr id="38924" name="Rectangle 12"/>
            <p:cNvSpPr>
              <a:spLocks noChangeArrowheads="1"/>
            </p:cNvSpPr>
            <p:nvPr/>
          </p:nvSpPr>
          <p:spPr bwMode="auto">
            <a:xfrm>
              <a:off x="3942471" y="1934789"/>
              <a:ext cx="1291883" cy="338916"/>
            </a:xfrm>
            <a:prstGeom prst="rect">
              <a:avLst/>
            </a:prstGeom>
            <a:solidFill>
              <a:srgbClr val="FFFF00"/>
            </a:solidFill>
            <a:ln w="9525">
              <a:solidFill>
                <a:srgbClr val="000000"/>
              </a:solidFill>
              <a:miter lim="800000"/>
              <a:headEnd/>
              <a:tailEnd/>
            </a:ln>
          </p:spPr>
          <p:txBody>
            <a:bodyPr/>
            <a:lstStyle/>
            <a:p>
              <a:endParaRPr lang="en-US" dirty="0">
                <a:solidFill>
                  <a:srgbClr val="000000"/>
                </a:solidFill>
                <a:latin typeface="Calibri" pitchFamily="34" charset="0"/>
              </a:endParaRPr>
            </a:p>
          </p:txBody>
        </p:sp>
        <p:sp>
          <p:nvSpPr>
            <p:cNvPr id="38925" name="Text Box 11"/>
            <p:cNvSpPr txBox="1">
              <a:spLocks noChangeArrowheads="1"/>
            </p:cNvSpPr>
            <p:nvPr/>
          </p:nvSpPr>
          <p:spPr bwMode="auto">
            <a:xfrm>
              <a:off x="3931481" y="2343466"/>
              <a:ext cx="1359877" cy="789342"/>
            </a:xfrm>
            <a:prstGeom prst="rect">
              <a:avLst/>
            </a:prstGeom>
            <a:noFill/>
            <a:ln>
              <a:noFill/>
            </a:ln>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r>
                <a:rPr lang="en-US" sz="1200" dirty="0">
                  <a:solidFill>
                    <a:srgbClr val="000000"/>
                  </a:solidFill>
                  <a:cs typeface="Times New Roman" pitchFamily="18" charset="0"/>
                </a:rPr>
                <a:t>4 years</a:t>
              </a:r>
              <a:endParaRPr lang="en-US" sz="900" dirty="0">
                <a:solidFill>
                  <a:srgbClr val="000000"/>
                </a:solidFill>
              </a:endParaRPr>
            </a:p>
            <a:p>
              <a:pPr eaLnBrk="0" hangingPunct="0"/>
              <a:r>
                <a:rPr lang="en-US" sz="1200" dirty="0">
                  <a:solidFill>
                    <a:srgbClr val="000000"/>
                  </a:solidFill>
                  <a:cs typeface="Times New Roman" pitchFamily="18" charset="0"/>
                </a:rPr>
                <a:t>Medical School</a:t>
              </a:r>
              <a:endParaRPr lang="en-US" sz="900" dirty="0">
                <a:solidFill>
                  <a:srgbClr val="000000"/>
                </a:solidFill>
              </a:endParaRPr>
            </a:p>
            <a:p>
              <a:pPr eaLnBrk="0" hangingPunct="0"/>
              <a:endParaRPr lang="en-US" dirty="0">
                <a:solidFill>
                  <a:srgbClr val="000000"/>
                </a:solidFill>
              </a:endParaRPr>
            </a:p>
          </p:txBody>
        </p:sp>
        <p:sp>
          <p:nvSpPr>
            <p:cNvPr id="38927" name="Rectangle 9"/>
            <p:cNvSpPr>
              <a:spLocks noChangeArrowheads="1"/>
            </p:cNvSpPr>
            <p:nvPr/>
          </p:nvSpPr>
          <p:spPr bwMode="auto">
            <a:xfrm>
              <a:off x="5574323" y="1935416"/>
              <a:ext cx="1291883" cy="338916"/>
            </a:xfrm>
            <a:prstGeom prst="rect">
              <a:avLst/>
            </a:prstGeom>
            <a:solidFill>
              <a:srgbClr val="99CCFF"/>
            </a:solidFill>
            <a:ln w="9525">
              <a:solidFill>
                <a:srgbClr val="000000"/>
              </a:solidFill>
              <a:miter lim="800000"/>
              <a:headEnd/>
              <a:tailEnd/>
            </a:ln>
          </p:spPr>
          <p:txBody>
            <a:bodyPr/>
            <a:lstStyle/>
            <a:p>
              <a:endParaRPr lang="en-US" dirty="0">
                <a:solidFill>
                  <a:srgbClr val="000000"/>
                </a:solidFill>
                <a:latin typeface="Calibri" pitchFamily="34" charset="0"/>
              </a:endParaRPr>
            </a:p>
          </p:txBody>
        </p:sp>
        <p:sp>
          <p:nvSpPr>
            <p:cNvPr id="38928" name="Text Box 8"/>
            <p:cNvSpPr txBox="1">
              <a:spLocks noChangeArrowheads="1"/>
            </p:cNvSpPr>
            <p:nvPr/>
          </p:nvSpPr>
          <p:spPr bwMode="auto">
            <a:xfrm>
              <a:off x="5563333" y="2343467"/>
              <a:ext cx="1529862" cy="1014869"/>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r>
                <a:rPr lang="en-US" sz="1200" dirty="0">
                  <a:solidFill>
                    <a:srgbClr val="000000"/>
                  </a:solidFill>
                  <a:cs typeface="Times New Roman" pitchFamily="18" charset="0"/>
                </a:rPr>
                <a:t>3-5 years</a:t>
              </a:r>
              <a:endParaRPr lang="en-US" sz="900" dirty="0">
                <a:solidFill>
                  <a:srgbClr val="000000"/>
                </a:solidFill>
              </a:endParaRPr>
            </a:p>
            <a:p>
              <a:pPr eaLnBrk="0" hangingPunct="0"/>
              <a:r>
                <a:rPr lang="en-US" sz="1200" dirty="0">
                  <a:solidFill>
                    <a:srgbClr val="000000"/>
                  </a:solidFill>
                  <a:cs typeface="Times New Roman" pitchFamily="18" charset="0"/>
                </a:rPr>
                <a:t>Required Postgraduate</a:t>
              </a:r>
              <a:endParaRPr lang="en-US" sz="900" dirty="0">
                <a:solidFill>
                  <a:srgbClr val="000000"/>
                </a:solidFill>
              </a:endParaRPr>
            </a:p>
            <a:p>
              <a:pPr eaLnBrk="0" hangingPunct="0"/>
              <a:r>
                <a:rPr lang="en-US" sz="1200" dirty="0">
                  <a:solidFill>
                    <a:srgbClr val="000000"/>
                  </a:solidFill>
                  <a:cs typeface="Times New Roman" pitchFamily="18" charset="0"/>
                </a:rPr>
                <a:t>Residency</a:t>
              </a:r>
              <a:endParaRPr lang="en-US" sz="900" dirty="0">
                <a:solidFill>
                  <a:srgbClr val="000000"/>
                </a:solidFill>
              </a:endParaRPr>
            </a:p>
            <a:p>
              <a:pPr eaLnBrk="0" hangingPunct="0"/>
              <a:endParaRPr lang="en-US" dirty="0">
                <a:solidFill>
                  <a:srgbClr val="000000"/>
                </a:solidFill>
              </a:endParaRPr>
            </a:p>
          </p:txBody>
        </p:sp>
        <p:sp>
          <p:nvSpPr>
            <p:cNvPr id="38929" name="Rectangle 7"/>
            <p:cNvSpPr>
              <a:spLocks noChangeArrowheads="1"/>
            </p:cNvSpPr>
            <p:nvPr/>
          </p:nvSpPr>
          <p:spPr bwMode="auto">
            <a:xfrm>
              <a:off x="6954569" y="1945862"/>
              <a:ext cx="611945" cy="338916"/>
            </a:xfrm>
            <a:prstGeom prst="rect">
              <a:avLst/>
            </a:prstGeom>
            <a:solidFill>
              <a:srgbClr val="C0C0C0"/>
            </a:solidFill>
            <a:ln w="9525">
              <a:solidFill>
                <a:srgbClr val="000000"/>
              </a:solidFill>
              <a:miter lim="800000"/>
              <a:headEnd/>
              <a:tailEnd/>
            </a:ln>
          </p:spPr>
          <p:txBody>
            <a:bodyPr/>
            <a:lstStyle/>
            <a:p>
              <a:endParaRPr lang="en-US" dirty="0">
                <a:solidFill>
                  <a:srgbClr val="000000"/>
                </a:solidFill>
                <a:latin typeface="Calibri" pitchFamily="34" charset="0"/>
              </a:endParaRPr>
            </a:p>
          </p:txBody>
        </p:sp>
        <p:sp>
          <p:nvSpPr>
            <p:cNvPr id="38930" name="Text Box 6"/>
            <p:cNvSpPr txBox="1">
              <a:spLocks noChangeArrowheads="1"/>
            </p:cNvSpPr>
            <p:nvPr/>
          </p:nvSpPr>
          <p:spPr bwMode="auto">
            <a:xfrm>
              <a:off x="6923210" y="2343466"/>
              <a:ext cx="1359877" cy="78934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r>
                <a:rPr lang="en-US" sz="1200" dirty="0">
                  <a:solidFill>
                    <a:srgbClr val="000000"/>
                  </a:solidFill>
                  <a:cs typeface="Times New Roman" pitchFamily="18" charset="0"/>
                </a:rPr>
                <a:t>1-5 years</a:t>
              </a:r>
              <a:endParaRPr lang="en-US" sz="900" dirty="0">
                <a:solidFill>
                  <a:srgbClr val="000000"/>
                </a:solidFill>
              </a:endParaRPr>
            </a:p>
            <a:p>
              <a:pPr eaLnBrk="0" hangingPunct="0"/>
              <a:r>
                <a:rPr lang="en-US" sz="1200" dirty="0">
                  <a:solidFill>
                    <a:srgbClr val="000000"/>
                  </a:solidFill>
                  <a:cs typeface="Times New Roman" pitchFamily="18" charset="0"/>
                </a:rPr>
                <a:t>Fellowship (Specialty)</a:t>
              </a:r>
              <a:endParaRPr lang="en-US" sz="900" dirty="0">
                <a:solidFill>
                  <a:srgbClr val="000000"/>
                </a:solidFill>
              </a:endParaRPr>
            </a:p>
            <a:p>
              <a:pPr eaLnBrk="0" hangingPunct="0"/>
              <a:endParaRPr lang="en-US" dirty="0">
                <a:solidFill>
                  <a:srgbClr val="000000"/>
                </a:solidFill>
              </a:endParaRPr>
            </a:p>
          </p:txBody>
        </p:sp>
        <p:sp>
          <p:nvSpPr>
            <p:cNvPr id="38933" name="Text Box 3"/>
            <p:cNvSpPr txBox="1">
              <a:spLocks noChangeArrowheads="1"/>
            </p:cNvSpPr>
            <p:nvPr/>
          </p:nvSpPr>
          <p:spPr bwMode="auto">
            <a:xfrm>
              <a:off x="7877541" y="1985053"/>
              <a:ext cx="833072" cy="338290"/>
            </a:xfrm>
            <a:prstGeom prst="rect">
              <a:avLst/>
            </a:prstGeom>
            <a:noFill/>
            <a:ln>
              <a:noFill/>
            </a:ln>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r>
                <a:rPr lang="en-US" sz="1200" dirty="0">
                  <a:solidFill>
                    <a:srgbClr val="000000"/>
                  </a:solidFill>
                  <a:cs typeface="Times New Roman" pitchFamily="18" charset="0"/>
                </a:rPr>
                <a:t>CME</a:t>
              </a:r>
              <a:endParaRPr lang="en-US" dirty="0">
                <a:solidFill>
                  <a:srgbClr val="000000"/>
                </a:solidFill>
              </a:endParaRPr>
            </a:p>
          </p:txBody>
        </p:sp>
        <p:sp>
          <p:nvSpPr>
            <p:cNvPr id="38935" name="TextBox 23"/>
            <p:cNvSpPr txBox="1">
              <a:spLocks noChangeArrowheads="1"/>
            </p:cNvSpPr>
            <p:nvPr/>
          </p:nvSpPr>
          <p:spPr bwMode="auto">
            <a:xfrm>
              <a:off x="152400" y="130250"/>
              <a:ext cx="8763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ctr"/>
              <a:r>
                <a:rPr lang="en-US" sz="3200" b="1" dirty="0">
                  <a:solidFill>
                    <a:srgbClr val="800000"/>
                  </a:solidFill>
                  <a:latin typeface="Arial"/>
                </a:rPr>
                <a:t>L</a:t>
              </a:r>
              <a:r>
                <a:rPr lang="en-US" sz="3200" b="1" dirty="0" smtClean="0">
                  <a:solidFill>
                    <a:srgbClr val="800000"/>
                  </a:solidFill>
                  <a:latin typeface="Arial"/>
                </a:rPr>
                <a:t>ength of Doctoral Education</a:t>
              </a:r>
            </a:p>
            <a:p>
              <a:pPr algn="ctr"/>
              <a:r>
                <a:rPr lang="en-US" sz="3200" b="1" dirty="0">
                  <a:solidFill>
                    <a:srgbClr val="800000"/>
                  </a:solidFill>
                  <a:latin typeface="Arial"/>
                </a:rPr>
                <a:t>M</a:t>
              </a:r>
              <a:r>
                <a:rPr lang="en-US" sz="3200" b="1" dirty="0" smtClean="0">
                  <a:solidFill>
                    <a:srgbClr val="800000"/>
                  </a:solidFill>
                  <a:latin typeface="Arial"/>
                </a:rPr>
                <a:t>edicine, Nursing, Dentistry and Pharmacy</a:t>
              </a:r>
            </a:p>
            <a:p>
              <a:endParaRPr lang="en-US" sz="3200" dirty="0">
                <a:solidFill>
                  <a:srgbClr val="000000"/>
                </a:solidFill>
                <a:latin typeface="Calibri" pitchFamily="34" charset="0"/>
              </a:endParaRPr>
            </a:p>
          </p:txBody>
        </p:sp>
        <p:sp>
          <p:nvSpPr>
            <p:cNvPr id="46" name="Rectangle 22"/>
            <p:cNvSpPr>
              <a:spLocks noChangeArrowheads="1"/>
            </p:cNvSpPr>
            <p:nvPr/>
          </p:nvSpPr>
          <p:spPr bwMode="auto">
            <a:xfrm>
              <a:off x="228600" y="1600200"/>
              <a:ext cx="16002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1200" b="1" u="sng" dirty="0">
                  <a:solidFill>
                    <a:srgbClr val="000000"/>
                  </a:solidFill>
                  <a:ea typeface="Times New Roman" pitchFamily="18" charset="0"/>
                  <a:cs typeface="Arial" pitchFamily="34" charset="0"/>
                </a:rPr>
                <a:t>Medicine (MD) </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66" name="Rectangle 16"/>
            <p:cNvSpPr>
              <a:spLocks noChangeArrowheads="1"/>
            </p:cNvSpPr>
            <p:nvPr/>
          </p:nvSpPr>
          <p:spPr bwMode="auto">
            <a:xfrm>
              <a:off x="2255520" y="1930170"/>
              <a:ext cx="1266092" cy="343535"/>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pic>
          <p:nvPicPr>
            <p:cNvPr id="72" name="Picture 31" descr="BD21306_"/>
            <p:cNvPicPr>
              <a:picLocks noChangeAspect="1" noChangeArrowheads="1"/>
            </p:cNvPicPr>
            <p:nvPr/>
          </p:nvPicPr>
          <p:blipFill>
            <a:blip r:embed="rId3" cstate="print"/>
            <a:srcRect/>
            <a:stretch>
              <a:fillRect/>
            </a:stretch>
          </p:blipFill>
          <p:spPr bwMode="auto">
            <a:xfrm>
              <a:off x="6781165" y="1989860"/>
              <a:ext cx="283845" cy="283845"/>
            </a:xfrm>
            <a:prstGeom prst="rect">
              <a:avLst/>
            </a:prstGeom>
            <a:noFill/>
          </p:spPr>
        </p:pic>
      </p:grpSp>
      <p:sp>
        <p:nvSpPr>
          <p:cNvPr id="38914" name="Rectangle 2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dirty="0">
              <a:solidFill>
                <a:srgbClr val="000000"/>
              </a:solidFill>
              <a:latin typeface="Calibri" pitchFamily="34" charset="0"/>
            </a:endParaRPr>
          </a:p>
        </p:txBody>
      </p:sp>
      <p:sp>
        <p:nvSpPr>
          <p:cNvPr id="38916" name="AutoShape 20"/>
          <p:cNvSpPr>
            <a:spLocks noChangeAspect="1" noChangeArrowheads="1" noTextEdit="1"/>
          </p:cNvSpPr>
          <p:nvPr/>
        </p:nvSpPr>
        <p:spPr bwMode="auto">
          <a:xfrm>
            <a:off x="304800" y="1764444"/>
            <a:ext cx="8839200" cy="202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solidFill>
                <a:srgbClr val="000000"/>
              </a:solidFill>
            </a:endParaRPr>
          </a:p>
        </p:txBody>
      </p:sp>
      <p:sp>
        <p:nvSpPr>
          <p:cNvPr id="38931" name="Line 5"/>
          <p:cNvSpPr>
            <a:spLocks noChangeShapeType="1"/>
          </p:cNvSpPr>
          <p:nvPr/>
        </p:nvSpPr>
        <p:spPr bwMode="auto">
          <a:xfrm>
            <a:off x="6934200" y="2048179"/>
            <a:ext cx="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solidFill>
                <a:srgbClr val="000000"/>
              </a:solidFill>
            </a:endParaRPr>
          </a:p>
        </p:txBody>
      </p:sp>
      <p:sp>
        <p:nvSpPr>
          <p:cNvPr id="38932" name="Text Box 4"/>
          <p:cNvSpPr txBox="1">
            <a:spLocks noChangeArrowheads="1"/>
          </p:cNvSpPr>
          <p:nvPr/>
        </p:nvSpPr>
        <p:spPr bwMode="auto">
          <a:xfrm>
            <a:off x="5562991" y="1652881"/>
            <a:ext cx="2731086" cy="16977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r>
              <a:rPr lang="en-US" sz="1200" b="1" dirty="0">
                <a:solidFill>
                  <a:srgbClr val="000000"/>
                </a:solidFill>
                <a:cs typeface="Times New Roman" pitchFamily="18" charset="0"/>
              </a:rPr>
              <a:t>Graduate Medical Education</a:t>
            </a:r>
            <a:endParaRPr lang="en-US" b="1" dirty="0">
              <a:solidFill>
                <a:srgbClr val="000000"/>
              </a:solidFill>
            </a:endParaRPr>
          </a:p>
        </p:txBody>
      </p:sp>
      <p:sp>
        <p:nvSpPr>
          <p:cNvPr id="4117" name="AutoShape 21"/>
          <p:cNvSpPr>
            <a:spLocks noChangeAspect="1" noChangeArrowheads="1" noTextEdit="1"/>
          </p:cNvSpPr>
          <p:nvPr/>
        </p:nvSpPr>
        <p:spPr bwMode="auto">
          <a:xfrm>
            <a:off x="609600" y="3200400"/>
            <a:ext cx="8229600" cy="2286000"/>
          </a:xfrm>
          <a:prstGeom prst="rect">
            <a:avLst/>
          </a:prstGeom>
          <a:noFill/>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05" name="Line 9"/>
          <p:cNvSpPr>
            <a:spLocks noChangeShapeType="1"/>
          </p:cNvSpPr>
          <p:nvPr/>
        </p:nvSpPr>
        <p:spPr bwMode="auto">
          <a:xfrm>
            <a:off x="6781800" y="3657600"/>
            <a:ext cx="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42" name="AutoShape 46"/>
          <p:cNvSpPr>
            <a:spLocks noChangeAspect="1" noChangeArrowheads="1" noTextEdit="1"/>
          </p:cNvSpPr>
          <p:nvPr/>
        </p:nvSpPr>
        <p:spPr bwMode="auto">
          <a:xfrm>
            <a:off x="1070415" y="4630698"/>
            <a:ext cx="5943600" cy="1828800"/>
          </a:xfrm>
          <a:prstGeom prst="rect">
            <a:avLst/>
          </a:prstGeom>
          <a:noFill/>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29" name="Line 33"/>
          <p:cNvSpPr>
            <a:spLocks noChangeShapeType="1"/>
          </p:cNvSpPr>
          <p:nvPr/>
        </p:nvSpPr>
        <p:spPr bwMode="auto">
          <a:xfrm>
            <a:off x="4461315" y="896898"/>
            <a:ext cx="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grpSp>
        <p:nvGrpSpPr>
          <p:cNvPr id="4" name="Group 3"/>
          <p:cNvGrpSpPr/>
          <p:nvPr/>
        </p:nvGrpSpPr>
        <p:grpSpPr>
          <a:xfrm>
            <a:off x="228600" y="3622412"/>
            <a:ext cx="7183040" cy="1709996"/>
            <a:chOff x="228600" y="3033454"/>
            <a:chExt cx="7183040" cy="1709996"/>
          </a:xfrm>
        </p:grpSpPr>
        <p:sp>
          <p:nvSpPr>
            <p:cNvPr id="4118" name="Rectangle 22"/>
            <p:cNvSpPr>
              <a:spLocks noChangeArrowheads="1"/>
            </p:cNvSpPr>
            <p:nvPr/>
          </p:nvSpPr>
          <p:spPr bwMode="auto">
            <a:xfrm>
              <a:off x="228600" y="3124200"/>
              <a:ext cx="16764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1200" b="1" u="sng" dirty="0" smtClean="0">
                  <a:solidFill>
                    <a:srgbClr val="000000"/>
                  </a:solidFill>
                  <a:ea typeface="Times New Roman" pitchFamily="18" charset="0"/>
                  <a:cs typeface="Arial" pitchFamily="34" charset="0"/>
                </a:rPr>
                <a:t>Nursing (DNP)</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16" name="Line 20"/>
            <p:cNvSpPr>
              <a:spLocks noChangeShapeType="1"/>
            </p:cNvSpPr>
            <p:nvPr/>
          </p:nvSpPr>
          <p:spPr bwMode="auto">
            <a:xfrm flipV="1">
              <a:off x="6346839" y="3682364"/>
              <a:ext cx="334798" cy="476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14" name="Text Box 18"/>
            <p:cNvSpPr txBox="1">
              <a:spLocks noChangeArrowheads="1"/>
            </p:cNvSpPr>
            <p:nvPr/>
          </p:nvSpPr>
          <p:spPr bwMode="auto">
            <a:xfrm>
              <a:off x="644770" y="3943350"/>
              <a:ext cx="1266092" cy="800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a:solidFill>
                    <a:srgbClr val="000000"/>
                  </a:solidFill>
                  <a:ea typeface="Times New Roman" pitchFamily="18" charset="0"/>
                  <a:cs typeface="Arial" pitchFamily="34" charset="0"/>
                </a:rPr>
                <a:t>3-4 years</a:t>
              </a:r>
              <a:endParaRPr lang="en-US" sz="600" dirty="0">
                <a:solidFill>
                  <a:srgbClr val="000000"/>
                </a:solidFill>
                <a:cs typeface="Arial" pitchFamily="34" charset="0"/>
              </a:endParaRPr>
            </a:p>
            <a:p>
              <a:pPr eaLnBrk="0" fontAlgn="base" hangingPunct="0">
                <a:spcBef>
                  <a:spcPct val="0"/>
                </a:spcBef>
                <a:spcAft>
                  <a:spcPct val="0"/>
                </a:spcAft>
              </a:pPr>
              <a:r>
                <a:rPr lang="en-US" sz="1200" dirty="0">
                  <a:solidFill>
                    <a:srgbClr val="000000"/>
                  </a:solidFill>
                  <a:ea typeface="Times New Roman" pitchFamily="18" charset="0"/>
                  <a:cs typeface="Arial" pitchFamily="34" charset="0"/>
                </a:rPr>
                <a:t>High School</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13" name="Line 17"/>
            <p:cNvSpPr>
              <a:spLocks noChangeShapeType="1"/>
            </p:cNvSpPr>
            <p:nvPr/>
          </p:nvSpPr>
          <p:spPr bwMode="auto">
            <a:xfrm>
              <a:off x="1818102" y="3678642"/>
              <a:ext cx="474785" cy="63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12" name="Rectangle 16"/>
            <p:cNvSpPr>
              <a:spLocks noChangeArrowheads="1"/>
            </p:cNvSpPr>
            <p:nvPr/>
          </p:nvSpPr>
          <p:spPr bwMode="auto">
            <a:xfrm>
              <a:off x="2292887" y="3504565"/>
              <a:ext cx="1228530" cy="343535"/>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11" name="Text Box 15"/>
            <p:cNvSpPr txBox="1">
              <a:spLocks noChangeArrowheads="1"/>
            </p:cNvSpPr>
            <p:nvPr/>
          </p:nvSpPr>
          <p:spPr bwMode="auto">
            <a:xfrm>
              <a:off x="2227384" y="3943350"/>
              <a:ext cx="1460109" cy="800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smtClean="0">
                  <a:solidFill>
                    <a:srgbClr val="000000"/>
                  </a:solidFill>
                  <a:ea typeface="Times New Roman" pitchFamily="18" charset="0"/>
                  <a:cs typeface="Arial" pitchFamily="34" charset="0"/>
                </a:rPr>
                <a:t>4-year Bachelor of Science in Nursing Degree</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10" name="Line 14"/>
            <p:cNvSpPr>
              <a:spLocks noChangeShapeType="1"/>
            </p:cNvSpPr>
            <p:nvPr/>
          </p:nvSpPr>
          <p:spPr bwMode="auto">
            <a:xfrm>
              <a:off x="3521612" y="3657600"/>
              <a:ext cx="474785" cy="63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09" name="Rectangle 13"/>
            <p:cNvSpPr>
              <a:spLocks noChangeArrowheads="1"/>
            </p:cNvSpPr>
            <p:nvPr/>
          </p:nvSpPr>
          <p:spPr bwMode="auto">
            <a:xfrm>
              <a:off x="3996397" y="3504565"/>
              <a:ext cx="1202788" cy="343535"/>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08" name="Text Box 12"/>
            <p:cNvSpPr txBox="1">
              <a:spLocks noChangeArrowheads="1"/>
            </p:cNvSpPr>
            <p:nvPr/>
          </p:nvSpPr>
          <p:spPr bwMode="auto">
            <a:xfrm>
              <a:off x="3968261" y="3943350"/>
              <a:ext cx="1354235" cy="800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smtClean="0">
                  <a:solidFill>
                    <a:srgbClr val="000000"/>
                  </a:solidFill>
                  <a:ea typeface="Times New Roman" pitchFamily="18" charset="0"/>
                  <a:cs typeface="Arial" pitchFamily="34" charset="0"/>
                </a:rPr>
                <a:t>3-year Doctor of Nursing Practice in one of 13 specialties</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06" name="Text Box 10"/>
            <p:cNvSpPr txBox="1">
              <a:spLocks noChangeArrowheads="1"/>
            </p:cNvSpPr>
            <p:nvPr/>
          </p:nvSpPr>
          <p:spPr bwMode="auto">
            <a:xfrm>
              <a:off x="5559540" y="3892372"/>
              <a:ext cx="1220660" cy="3810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smtClean="0">
                  <a:solidFill>
                    <a:srgbClr val="000000"/>
                  </a:solidFill>
                  <a:latin typeface="Arial" pitchFamily="34" charset="0"/>
                  <a:cs typeface="Arial" pitchFamily="34" charset="0"/>
                </a:rPr>
                <a:t>Optional post-grad </a:t>
              </a:r>
              <a:r>
                <a:rPr lang="en-US" sz="1200" dirty="0">
                  <a:solidFill>
                    <a:srgbClr val="000000"/>
                  </a:solidFill>
                  <a:latin typeface="Arial" pitchFamily="34" charset="0"/>
                  <a:cs typeface="Arial" pitchFamily="34" charset="0"/>
                </a:rPr>
                <a:t>Cert.</a:t>
              </a:r>
            </a:p>
            <a:p>
              <a:pPr fontAlgn="base">
                <a:spcBef>
                  <a:spcPct val="0"/>
                </a:spcBef>
                <a:spcAft>
                  <a:spcPct val="0"/>
                </a:spcAft>
              </a:pPr>
              <a:endParaRPr lang="en-US" dirty="0">
                <a:solidFill>
                  <a:srgbClr val="000000"/>
                </a:solidFill>
                <a:cs typeface="Arial" pitchFamily="34" charset="0"/>
              </a:endParaRPr>
            </a:p>
          </p:txBody>
        </p:sp>
        <p:sp>
          <p:nvSpPr>
            <p:cNvPr id="4104" name="Text Box 8"/>
            <p:cNvSpPr txBox="1">
              <a:spLocks noChangeArrowheads="1"/>
            </p:cNvSpPr>
            <p:nvPr/>
          </p:nvSpPr>
          <p:spPr bwMode="auto">
            <a:xfrm>
              <a:off x="6620332" y="3542865"/>
              <a:ext cx="791308" cy="34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smtClean="0">
                  <a:solidFill>
                    <a:srgbClr val="000000"/>
                  </a:solidFill>
                  <a:ea typeface="Times New Roman" pitchFamily="18" charset="0"/>
                  <a:cs typeface="Arial" pitchFamily="34" charset="0"/>
                </a:rPr>
                <a:t>CNE</a:t>
              </a:r>
              <a:endParaRPr lang="en-US" dirty="0">
                <a:solidFill>
                  <a:srgbClr val="000000"/>
                </a:solidFill>
                <a:cs typeface="Arial" pitchFamily="34" charset="0"/>
              </a:endParaRPr>
            </a:p>
          </p:txBody>
        </p:sp>
        <p:sp>
          <p:nvSpPr>
            <p:cNvPr id="4100" name="Line 4"/>
            <p:cNvSpPr>
              <a:spLocks noChangeShapeType="1"/>
            </p:cNvSpPr>
            <p:nvPr/>
          </p:nvSpPr>
          <p:spPr bwMode="auto">
            <a:xfrm>
              <a:off x="5213936" y="3677600"/>
              <a:ext cx="360387" cy="9526"/>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03" name="Rectangle 7"/>
            <p:cNvSpPr>
              <a:spLocks noChangeArrowheads="1"/>
            </p:cNvSpPr>
            <p:nvPr/>
          </p:nvSpPr>
          <p:spPr bwMode="auto">
            <a:xfrm>
              <a:off x="4004944" y="3033454"/>
              <a:ext cx="1194241" cy="343535"/>
            </a:xfrm>
            <a:prstGeom prst="rect">
              <a:avLst/>
            </a:pr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sz="1200" dirty="0" smtClean="0">
                  <a:solidFill>
                    <a:srgbClr val="000000"/>
                  </a:solidFill>
                  <a:ea typeface="Times New Roman" pitchFamily="18" charset="0"/>
                  <a:cs typeface="Arial" pitchFamily="34" charset="0"/>
                </a:rPr>
                <a:t>PhD</a:t>
              </a:r>
              <a:endParaRPr lang="en-US" dirty="0">
                <a:solidFill>
                  <a:srgbClr val="000000"/>
                </a:solidFill>
                <a:cs typeface="Arial" pitchFamily="34" charset="0"/>
              </a:endParaRPr>
            </a:p>
          </p:txBody>
        </p:sp>
        <p:sp>
          <p:nvSpPr>
            <p:cNvPr id="65" name="Rectangle 18"/>
            <p:cNvSpPr>
              <a:spLocks noChangeArrowheads="1"/>
            </p:cNvSpPr>
            <p:nvPr/>
          </p:nvSpPr>
          <p:spPr bwMode="auto">
            <a:xfrm>
              <a:off x="693763" y="3509184"/>
              <a:ext cx="1189892" cy="338916"/>
            </a:xfrm>
            <a:prstGeom prst="rect">
              <a:avLst/>
            </a:prstGeom>
            <a:solidFill>
              <a:srgbClr val="FFCC99"/>
            </a:solidFill>
            <a:ln w="9525">
              <a:solidFill>
                <a:srgbClr val="000000"/>
              </a:solidFill>
              <a:miter lim="800000"/>
              <a:headEnd/>
              <a:tailEnd/>
            </a:ln>
          </p:spPr>
          <p:txBody>
            <a:bodyPr/>
            <a:lstStyle/>
            <a:p>
              <a:endParaRPr lang="en-US" dirty="0">
                <a:solidFill>
                  <a:srgbClr val="000000"/>
                </a:solidFill>
                <a:latin typeface="Calibri" pitchFamily="34" charset="0"/>
              </a:endParaRPr>
            </a:p>
          </p:txBody>
        </p:sp>
        <p:sp>
          <p:nvSpPr>
            <p:cNvPr id="68" name="Rectangle 9"/>
            <p:cNvSpPr>
              <a:spLocks noChangeArrowheads="1"/>
            </p:cNvSpPr>
            <p:nvPr/>
          </p:nvSpPr>
          <p:spPr bwMode="auto">
            <a:xfrm>
              <a:off x="5597870" y="3504565"/>
              <a:ext cx="730394" cy="324486"/>
            </a:xfrm>
            <a:prstGeom prst="rect">
              <a:avLst/>
            </a:prstGeom>
            <a:solidFill>
              <a:srgbClr val="99CCFF"/>
            </a:solidFill>
            <a:ln w="9525">
              <a:solidFill>
                <a:srgbClr val="000000"/>
              </a:solidFill>
              <a:miter lim="800000"/>
              <a:headEnd/>
              <a:tailEnd/>
            </a:ln>
          </p:spPr>
          <p:txBody>
            <a:bodyPr/>
            <a:lstStyle/>
            <a:p>
              <a:pPr algn="ctr"/>
              <a:endParaRPr lang="en-US" sz="1400" dirty="0">
                <a:solidFill>
                  <a:srgbClr val="000000"/>
                </a:solidFill>
                <a:latin typeface="Calibri" pitchFamily="34" charset="0"/>
              </a:endParaRPr>
            </a:p>
          </p:txBody>
        </p:sp>
        <p:pic>
          <p:nvPicPr>
            <p:cNvPr id="70" name="Picture 31" descr="BD21306_"/>
            <p:cNvPicPr>
              <a:picLocks noChangeAspect="1" noChangeArrowheads="1"/>
            </p:cNvPicPr>
            <p:nvPr/>
          </p:nvPicPr>
          <p:blipFill>
            <a:blip r:embed="rId3" cstate="print"/>
            <a:srcRect/>
            <a:stretch>
              <a:fillRect/>
            </a:stretch>
          </p:blipFill>
          <p:spPr bwMode="auto">
            <a:xfrm>
              <a:off x="5180575" y="3545205"/>
              <a:ext cx="283845" cy="283845"/>
            </a:xfrm>
            <a:prstGeom prst="rect">
              <a:avLst/>
            </a:prstGeom>
            <a:noFill/>
          </p:spPr>
        </p:pic>
        <p:sp>
          <p:nvSpPr>
            <p:cNvPr id="71" name="Line 4"/>
            <p:cNvSpPr>
              <a:spLocks noChangeShapeType="1"/>
            </p:cNvSpPr>
            <p:nvPr/>
          </p:nvSpPr>
          <p:spPr bwMode="auto">
            <a:xfrm flipV="1">
              <a:off x="3546817" y="3205222"/>
              <a:ext cx="449580" cy="375403"/>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grpSp>
      <p:sp>
        <p:nvSpPr>
          <p:cNvPr id="73" name="Slide Number Placeholder 3"/>
          <p:cNvSpPr>
            <a:spLocks noGrp="1"/>
          </p:cNvSpPr>
          <p:nvPr>
            <p:ph type="sldNum" sz="quarter" idx="12"/>
          </p:nvPr>
        </p:nvSpPr>
        <p:spPr>
          <a:xfrm>
            <a:off x="8686800" y="6477000"/>
            <a:ext cx="445008" cy="320675"/>
          </a:xfrm>
        </p:spPr>
        <p:txBody>
          <a:bodyPr/>
          <a:lstStyle/>
          <a:p>
            <a:fld id="{060FCAD2-6598-4DB6-9997-F789D4C13028}" type="slidenum">
              <a:rPr lang="en-US" b="1" smtClean="0">
                <a:solidFill>
                  <a:srgbClr val="FFFFFF"/>
                </a:solidFill>
              </a:rPr>
              <a:pPr/>
              <a:t>5</a:t>
            </a:fld>
            <a:endParaRPr lang="en-US" b="1" dirty="0">
              <a:solidFill>
                <a:srgbClr val="FFFFFF"/>
              </a:solidFill>
            </a:endParaRPr>
          </a:p>
        </p:txBody>
      </p:sp>
    </p:spTree>
    <p:extLst>
      <p:ext uri="{BB962C8B-B14F-4D97-AF65-F5344CB8AC3E}">
        <p14:creationId xmlns:p14="http://schemas.microsoft.com/office/powerpoint/2010/main" val="41001877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52400" y="130250"/>
            <a:ext cx="8763000" cy="1931615"/>
            <a:chOff x="152400" y="130250"/>
            <a:chExt cx="8763000" cy="1931615"/>
          </a:xfrm>
        </p:grpSpPr>
        <p:sp>
          <p:nvSpPr>
            <p:cNvPr id="38935" name="TextBox 23"/>
            <p:cNvSpPr txBox="1">
              <a:spLocks noChangeArrowheads="1"/>
            </p:cNvSpPr>
            <p:nvPr/>
          </p:nvSpPr>
          <p:spPr bwMode="auto">
            <a:xfrm>
              <a:off x="152400" y="130250"/>
              <a:ext cx="8763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ctr"/>
              <a:r>
                <a:rPr lang="en-US" sz="3200" b="1" dirty="0">
                  <a:solidFill>
                    <a:srgbClr val="800000"/>
                  </a:solidFill>
                  <a:latin typeface="Arial"/>
                </a:rPr>
                <a:t>L</a:t>
              </a:r>
              <a:r>
                <a:rPr lang="en-US" sz="3200" b="1" dirty="0" smtClean="0">
                  <a:solidFill>
                    <a:srgbClr val="800000"/>
                  </a:solidFill>
                  <a:latin typeface="Arial"/>
                </a:rPr>
                <a:t>ength of Doctoral </a:t>
              </a:r>
              <a:r>
                <a:rPr lang="en-US" sz="3200" b="1" dirty="0">
                  <a:solidFill>
                    <a:srgbClr val="800000"/>
                  </a:solidFill>
                  <a:latin typeface="Arial"/>
                </a:rPr>
                <a:t>E</a:t>
              </a:r>
              <a:r>
                <a:rPr lang="en-US" sz="3200" b="1" dirty="0" smtClean="0">
                  <a:solidFill>
                    <a:srgbClr val="800000"/>
                  </a:solidFill>
                  <a:latin typeface="Arial"/>
                </a:rPr>
                <a:t>ducation</a:t>
              </a:r>
            </a:p>
            <a:p>
              <a:pPr algn="ctr"/>
              <a:r>
                <a:rPr lang="en-US" sz="3200" b="1" dirty="0">
                  <a:solidFill>
                    <a:srgbClr val="800000"/>
                  </a:solidFill>
                  <a:latin typeface="Arial"/>
                </a:rPr>
                <a:t>P</a:t>
              </a:r>
              <a:r>
                <a:rPr lang="en-US" sz="3200" b="1" dirty="0" smtClean="0">
                  <a:solidFill>
                    <a:srgbClr val="800000"/>
                  </a:solidFill>
                  <a:latin typeface="Arial"/>
                </a:rPr>
                <a:t>harmacy and Dentistry</a:t>
              </a:r>
            </a:p>
            <a:p>
              <a:endParaRPr lang="en-US" sz="3200" dirty="0">
                <a:solidFill>
                  <a:srgbClr val="000000"/>
                </a:solidFill>
                <a:latin typeface="Calibri" pitchFamily="34" charset="0"/>
              </a:endParaRPr>
            </a:p>
          </p:txBody>
        </p:sp>
        <p:sp>
          <p:nvSpPr>
            <p:cNvPr id="46" name="Rectangle 22"/>
            <p:cNvSpPr>
              <a:spLocks noChangeArrowheads="1"/>
            </p:cNvSpPr>
            <p:nvPr/>
          </p:nvSpPr>
          <p:spPr bwMode="auto">
            <a:xfrm>
              <a:off x="228600" y="1692533"/>
              <a:ext cx="1600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endParaRPr lang="en-US" dirty="0">
                <a:solidFill>
                  <a:srgbClr val="000000"/>
                </a:solidFill>
                <a:cs typeface="Arial" pitchFamily="34" charset="0"/>
              </a:endParaRPr>
            </a:p>
          </p:txBody>
        </p:sp>
      </p:grpSp>
      <p:sp>
        <p:nvSpPr>
          <p:cNvPr id="38914" name="Rectangle 2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dirty="0">
              <a:solidFill>
                <a:srgbClr val="000000"/>
              </a:solidFill>
              <a:latin typeface="Calibri" pitchFamily="34" charset="0"/>
            </a:endParaRPr>
          </a:p>
        </p:txBody>
      </p:sp>
      <p:sp>
        <p:nvSpPr>
          <p:cNvPr id="38931" name="Line 5"/>
          <p:cNvSpPr>
            <a:spLocks noChangeShapeType="1"/>
          </p:cNvSpPr>
          <p:nvPr/>
        </p:nvSpPr>
        <p:spPr bwMode="auto">
          <a:xfrm>
            <a:off x="6934200" y="2048179"/>
            <a:ext cx="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solidFill>
                <a:srgbClr val="000000"/>
              </a:solidFill>
            </a:endParaRPr>
          </a:p>
        </p:txBody>
      </p:sp>
      <p:sp>
        <p:nvSpPr>
          <p:cNvPr id="4117" name="AutoShape 21"/>
          <p:cNvSpPr>
            <a:spLocks noChangeAspect="1" noChangeArrowheads="1" noTextEdit="1"/>
          </p:cNvSpPr>
          <p:nvPr/>
        </p:nvSpPr>
        <p:spPr bwMode="auto">
          <a:xfrm>
            <a:off x="609600" y="3200400"/>
            <a:ext cx="8229600" cy="2286000"/>
          </a:xfrm>
          <a:prstGeom prst="rect">
            <a:avLst/>
          </a:prstGeom>
          <a:noFill/>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05" name="Line 9"/>
          <p:cNvSpPr>
            <a:spLocks noChangeShapeType="1"/>
          </p:cNvSpPr>
          <p:nvPr/>
        </p:nvSpPr>
        <p:spPr bwMode="auto">
          <a:xfrm>
            <a:off x="6781800" y="3657600"/>
            <a:ext cx="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42" name="AutoShape 46"/>
          <p:cNvSpPr>
            <a:spLocks noChangeAspect="1" noChangeArrowheads="1" noTextEdit="1"/>
          </p:cNvSpPr>
          <p:nvPr/>
        </p:nvSpPr>
        <p:spPr bwMode="auto">
          <a:xfrm>
            <a:off x="1070415" y="4630698"/>
            <a:ext cx="5943600" cy="1828800"/>
          </a:xfrm>
          <a:prstGeom prst="rect">
            <a:avLst/>
          </a:prstGeom>
          <a:noFill/>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29" name="Line 33"/>
          <p:cNvSpPr>
            <a:spLocks noChangeShapeType="1"/>
          </p:cNvSpPr>
          <p:nvPr/>
        </p:nvSpPr>
        <p:spPr bwMode="auto">
          <a:xfrm>
            <a:off x="4461315" y="896898"/>
            <a:ext cx="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grpSp>
        <p:nvGrpSpPr>
          <p:cNvPr id="5" name="Group 4"/>
          <p:cNvGrpSpPr/>
          <p:nvPr/>
        </p:nvGrpSpPr>
        <p:grpSpPr>
          <a:xfrm>
            <a:off x="502334" y="4038600"/>
            <a:ext cx="7682670" cy="1335048"/>
            <a:chOff x="152400" y="4572000"/>
            <a:chExt cx="7682670" cy="1335048"/>
          </a:xfrm>
        </p:grpSpPr>
        <p:sp>
          <p:nvSpPr>
            <p:cNvPr id="4143" name="Rectangle 47"/>
            <p:cNvSpPr>
              <a:spLocks noChangeArrowheads="1"/>
            </p:cNvSpPr>
            <p:nvPr/>
          </p:nvSpPr>
          <p:spPr bwMode="auto">
            <a:xfrm>
              <a:off x="152400" y="4572000"/>
              <a:ext cx="17526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1200" b="1" u="sng" dirty="0">
                  <a:solidFill>
                    <a:srgbClr val="000000"/>
                  </a:solidFill>
                  <a:ea typeface="Times New Roman" pitchFamily="18" charset="0"/>
                  <a:cs typeface="Arial" pitchFamily="34" charset="0"/>
                </a:rPr>
                <a:t>Dentistry</a:t>
              </a:r>
              <a:r>
                <a:rPr lang="en-US" sz="1200" b="1" dirty="0">
                  <a:solidFill>
                    <a:srgbClr val="000000"/>
                  </a:solidFill>
                  <a:ea typeface="Times New Roman" pitchFamily="18" charset="0"/>
                  <a:cs typeface="Arial" pitchFamily="34" charset="0"/>
                </a:rPr>
                <a:t> (D.D.S.)</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39" name="Text Box 43"/>
            <p:cNvSpPr txBox="1">
              <a:spLocks noChangeArrowheads="1"/>
            </p:cNvSpPr>
            <p:nvPr/>
          </p:nvSpPr>
          <p:spPr bwMode="auto">
            <a:xfrm>
              <a:off x="734500" y="5373648"/>
              <a:ext cx="1143000" cy="5334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a:solidFill>
                    <a:srgbClr val="000000"/>
                  </a:solidFill>
                  <a:ea typeface="Times New Roman" pitchFamily="18" charset="0"/>
                  <a:cs typeface="Arial" pitchFamily="34" charset="0"/>
                </a:rPr>
                <a:t>3-4 years</a:t>
              </a:r>
              <a:endParaRPr lang="en-US" sz="600" dirty="0">
                <a:solidFill>
                  <a:srgbClr val="000000"/>
                </a:solidFill>
                <a:cs typeface="Arial" pitchFamily="34" charset="0"/>
              </a:endParaRPr>
            </a:p>
            <a:p>
              <a:pPr eaLnBrk="0" fontAlgn="base" hangingPunct="0">
                <a:spcBef>
                  <a:spcPct val="0"/>
                </a:spcBef>
                <a:spcAft>
                  <a:spcPct val="0"/>
                </a:spcAft>
              </a:pPr>
              <a:r>
                <a:rPr lang="en-US" sz="1200" dirty="0">
                  <a:solidFill>
                    <a:srgbClr val="000000"/>
                  </a:solidFill>
                  <a:ea typeface="Times New Roman" pitchFamily="18" charset="0"/>
                  <a:cs typeface="Arial" pitchFamily="34" charset="0"/>
                </a:rPr>
                <a:t>High School</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38" name="Line 42"/>
            <p:cNvSpPr>
              <a:spLocks noChangeShapeType="1"/>
            </p:cNvSpPr>
            <p:nvPr/>
          </p:nvSpPr>
          <p:spPr bwMode="auto">
            <a:xfrm>
              <a:off x="1852002" y="5155208"/>
              <a:ext cx="413483"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37" name="Rectangle 41"/>
            <p:cNvSpPr>
              <a:spLocks noChangeArrowheads="1"/>
            </p:cNvSpPr>
            <p:nvPr/>
          </p:nvSpPr>
          <p:spPr bwMode="auto">
            <a:xfrm>
              <a:off x="2264215" y="5011063"/>
              <a:ext cx="1266190" cy="343535"/>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36" name="Text Box 40"/>
            <p:cNvSpPr txBox="1">
              <a:spLocks noChangeArrowheads="1"/>
            </p:cNvSpPr>
            <p:nvPr/>
          </p:nvSpPr>
          <p:spPr bwMode="auto">
            <a:xfrm>
              <a:off x="2255325" y="5392698"/>
              <a:ext cx="1371600" cy="38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a:solidFill>
                    <a:srgbClr val="000000"/>
                  </a:solidFill>
                  <a:ea typeface="Times New Roman" pitchFamily="18" charset="0"/>
                  <a:cs typeface="Arial" pitchFamily="34" charset="0"/>
                </a:rPr>
                <a:t>~4 years</a:t>
              </a:r>
              <a:endParaRPr lang="en-US" sz="600" dirty="0">
                <a:solidFill>
                  <a:srgbClr val="000000"/>
                </a:solidFill>
                <a:cs typeface="Arial" pitchFamily="34" charset="0"/>
              </a:endParaRPr>
            </a:p>
            <a:p>
              <a:pPr eaLnBrk="0" fontAlgn="base" hangingPunct="0">
                <a:spcBef>
                  <a:spcPct val="0"/>
                </a:spcBef>
                <a:spcAft>
                  <a:spcPct val="0"/>
                </a:spcAft>
              </a:pPr>
              <a:r>
                <a:rPr lang="en-US" sz="1200" dirty="0">
                  <a:solidFill>
                    <a:srgbClr val="000000"/>
                  </a:solidFill>
                  <a:ea typeface="Times New Roman" pitchFamily="18" charset="0"/>
                  <a:cs typeface="Arial" pitchFamily="34" charset="0"/>
                </a:rPr>
                <a:t>BS or BA Degree</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34" name="Rectangle 38"/>
            <p:cNvSpPr>
              <a:spLocks noChangeArrowheads="1"/>
            </p:cNvSpPr>
            <p:nvPr/>
          </p:nvSpPr>
          <p:spPr bwMode="auto">
            <a:xfrm>
              <a:off x="4004115" y="4982488"/>
              <a:ext cx="1198880" cy="343535"/>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33" name="Text Box 37"/>
            <p:cNvSpPr txBox="1">
              <a:spLocks noChangeArrowheads="1"/>
            </p:cNvSpPr>
            <p:nvPr/>
          </p:nvSpPr>
          <p:spPr bwMode="auto">
            <a:xfrm>
              <a:off x="4032055" y="5354598"/>
              <a:ext cx="1143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a:solidFill>
                    <a:srgbClr val="000000"/>
                  </a:solidFill>
                  <a:ea typeface="Times New Roman" pitchFamily="18" charset="0"/>
                  <a:cs typeface="Arial" pitchFamily="34" charset="0"/>
                </a:rPr>
                <a:t>4 years</a:t>
              </a:r>
              <a:endParaRPr lang="en-US" sz="600" dirty="0">
                <a:solidFill>
                  <a:srgbClr val="000000"/>
                </a:solidFill>
                <a:cs typeface="Arial" pitchFamily="34" charset="0"/>
              </a:endParaRPr>
            </a:p>
            <a:p>
              <a:pPr eaLnBrk="0" fontAlgn="base" hangingPunct="0">
                <a:spcBef>
                  <a:spcPct val="0"/>
                </a:spcBef>
                <a:spcAft>
                  <a:spcPct val="0"/>
                </a:spcAft>
              </a:pPr>
              <a:r>
                <a:rPr lang="en-US" sz="1200" dirty="0">
                  <a:solidFill>
                    <a:srgbClr val="000000"/>
                  </a:solidFill>
                  <a:ea typeface="Times New Roman" pitchFamily="18" charset="0"/>
                  <a:cs typeface="Arial" pitchFamily="34" charset="0"/>
                </a:rPr>
                <a:t>Dental School</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32" name="Line 36"/>
            <p:cNvSpPr>
              <a:spLocks noChangeShapeType="1"/>
            </p:cNvSpPr>
            <p:nvPr/>
          </p:nvSpPr>
          <p:spPr bwMode="auto">
            <a:xfrm>
              <a:off x="3525325" y="5145048"/>
              <a:ext cx="47879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30" name="Text Box 34"/>
            <p:cNvSpPr txBox="1">
              <a:spLocks noChangeArrowheads="1"/>
            </p:cNvSpPr>
            <p:nvPr/>
          </p:nvSpPr>
          <p:spPr bwMode="auto">
            <a:xfrm>
              <a:off x="5472870" y="5326023"/>
              <a:ext cx="23622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a:solidFill>
                    <a:srgbClr val="000000"/>
                  </a:solidFill>
                  <a:ea typeface="Times New Roman" pitchFamily="18" charset="0"/>
                  <a:cs typeface="Arial" pitchFamily="34" charset="0"/>
                </a:rPr>
                <a:t>Optional</a:t>
              </a:r>
              <a:r>
                <a:rPr lang="en-US" sz="600" dirty="0">
                  <a:solidFill>
                    <a:srgbClr val="000000"/>
                  </a:solidFill>
                  <a:cs typeface="Arial" pitchFamily="34" charset="0"/>
                </a:rPr>
                <a:t> </a:t>
              </a:r>
              <a:r>
                <a:rPr lang="en-US" sz="1200" dirty="0">
                  <a:solidFill>
                    <a:srgbClr val="000000"/>
                  </a:solidFill>
                  <a:ea typeface="Times New Roman" pitchFamily="18" charset="0"/>
                  <a:cs typeface="Arial" pitchFamily="34" charset="0"/>
                </a:rPr>
                <a:t>Postgraduate</a:t>
              </a:r>
              <a:endParaRPr lang="en-US" sz="600" dirty="0">
                <a:solidFill>
                  <a:srgbClr val="000000"/>
                </a:solidFill>
                <a:cs typeface="Arial" pitchFamily="34" charset="0"/>
              </a:endParaRPr>
            </a:p>
            <a:p>
              <a:pPr eaLnBrk="0" fontAlgn="base" hangingPunct="0">
                <a:spcBef>
                  <a:spcPct val="0"/>
                </a:spcBef>
                <a:spcAft>
                  <a:spcPct val="0"/>
                </a:spcAft>
              </a:pPr>
              <a:r>
                <a:rPr lang="en-US" sz="1200" dirty="0">
                  <a:solidFill>
                    <a:srgbClr val="000000"/>
                  </a:solidFill>
                  <a:ea typeface="Times New Roman" pitchFamily="18" charset="0"/>
                  <a:cs typeface="Arial" pitchFamily="34" charset="0"/>
                </a:rPr>
                <a:t>(Specialty)</a:t>
              </a:r>
              <a:endParaRPr lang="en-US" dirty="0">
                <a:solidFill>
                  <a:srgbClr val="000000"/>
                </a:solidFill>
                <a:cs typeface="Arial" pitchFamily="34" charset="0"/>
              </a:endParaRPr>
            </a:p>
          </p:txBody>
        </p:sp>
        <p:sp>
          <p:nvSpPr>
            <p:cNvPr id="4128" name="Text Box 32"/>
            <p:cNvSpPr txBox="1">
              <a:spLocks noChangeArrowheads="1"/>
            </p:cNvSpPr>
            <p:nvPr/>
          </p:nvSpPr>
          <p:spPr bwMode="auto">
            <a:xfrm>
              <a:off x="7225470" y="4994831"/>
              <a:ext cx="571500" cy="34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a:solidFill>
                    <a:srgbClr val="000000"/>
                  </a:solidFill>
                  <a:ea typeface="Times New Roman" pitchFamily="18" charset="0"/>
                  <a:cs typeface="Arial" pitchFamily="34" charset="0"/>
                </a:rPr>
                <a:t>CE</a:t>
              </a:r>
              <a:endParaRPr lang="en-US" dirty="0">
                <a:solidFill>
                  <a:srgbClr val="000000"/>
                </a:solidFill>
                <a:cs typeface="Arial" pitchFamily="34" charset="0"/>
              </a:endParaRPr>
            </a:p>
          </p:txBody>
        </p:sp>
        <p:pic>
          <p:nvPicPr>
            <p:cNvPr id="4127" name="Picture 31" descr="BD21306_"/>
            <p:cNvPicPr>
              <a:picLocks noChangeAspect="1" noChangeArrowheads="1"/>
            </p:cNvPicPr>
            <p:nvPr/>
          </p:nvPicPr>
          <p:blipFill>
            <a:blip r:embed="rId3" cstate="print"/>
            <a:srcRect/>
            <a:stretch>
              <a:fillRect/>
            </a:stretch>
          </p:blipFill>
          <p:spPr bwMode="auto">
            <a:xfrm>
              <a:off x="5202995" y="4975503"/>
              <a:ext cx="283845" cy="283845"/>
            </a:xfrm>
            <a:prstGeom prst="rect">
              <a:avLst/>
            </a:prstGeom>
            <a:noFill/>
          </p:spPr>
        </p:pic>
        <p:sp>
          <p:nvSpPr>
            <p:cNvPr id="64" name="Line 36"/>
            <p:cNvSpPr>
              <a:spLocks noChangeShapeType="1"/>
            </p:cNvSpPr>
            <p:nvPr/>
          </p:nvSpPr>
          <p:spPr bwMode="auto">
            <a:xfrm>
              <a:off x="6730267" y="5166281"/>
              <a:ext cx="47879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67" name="Rectangle 18"/>
            <p:cNvSpPr>
              <a:spLocks noChangeArrowheads="1"/>
            </p:cNvSpPr>
            <p:nvPr/>
          </p:nvSpPr>
          <p:spPr bwMode="auto">
            <a:xfrm>
              <a:off x="711005" y="5002808"/>
              <a:ext cx="1189892" cy="338916"/>
            </a:xfrm>
            <a:prstGeom prst="rect">
              <a:avLst/>
            </a:prstGeom>
            <a:solidFill>
              <a:srgbClr val="FFCC99"/>
            </a:solidFill>
            <a:ln w="9525">
              <a:solidFill>
                <a:srgbClr val="000000"/>
              </a:solidFill>
              <a:miter lim="800000"/>
              <a:headEnd/>
              <a:tailEnd/>
            </a:ln>
          </p:spPr>
          <p:txBody>
            <a:bodyPr/>
            <a:lstStyle/>
            <a:p>
              <a:endParaRPr lang="en-US" dirty="0">
                <a:solidFill>
                  <a:srgbClr val="000000"/>
                </a:solidFill>
                <a:latin typeface="Calibri" pitchFamily="34" charset="0"/>
              </a:endParaRPr>
            </a:p>
          </p:txBody>
        </p:sp>
        <p:sp>
          <p:nvSpPr>
            <p:cNvPr id="69" name="Rectangle 9"/>
            <p:cNvSpPr>
              <a:spLocks noChangeArrowheads="1"/>
            </p:cNvSpPr>
            <p:nvPr/>
          </p:nvSpPr>
          <p:spPr bwMode="auto">
            <a:xfrm>
              <a:off x="5515708" y="4966978"/>
              <a:ext cx="1291883" cy="338916"/>
            </a:xfrm>
            <a:prstGeom prst="rect">
              <a:avLst/>
            </a:prstGeom>
            <a:solidFill>
              <a:srgbClr val="99CCFF"/>
            </a:solidFill>
            <a:ln w="9525">
              <a:solidFill>
                <a:srgbClr val="000000"/>
              </a:solidFill>
              <a:miter lim="800000"/>
              <a:headEnd/>
              <a:tailEnd/>
            </a:ln>
          </p:spPr>
          <p:txBody>
            <a:bodyPr/>
            <a:lstStyle/>
            <a:p>
              <a:endParaRPr lang="en-US" dirty="0">
                <a:solidFill>
                  <a:srgbClr val="000000"/>
                </a:solidFill>
                <a:latin typeface="Calibri" pitchFamily="34" charset="0"/>
              </a:endParaRPr>
            </a:p>
          </p:txBody>
        </p:sp>
      </p:grpSp>
      <p:grpSp>
        <p:nvGrpSpPr>
          <p:cNvPr id="4" name="Group 3"/>
          <p:cNvGrpSpPr/>
          <p:nvPr/>
        </p:nvGrpSpPr>
        <p:grpSpPr>
          <a:xfrm>
            <a:off x="451436" y="2188995"/>
            <a:ext cx="8019757" cy="1619250"/>
            <a:chOff x="228600" y="3124200"/>
            <a:chExt cx="8019757" cy="1619250"/>
          </a:xfrm>
        </p:grpSpPr>
        <p:sp>
          <p:nvSpPr>
            <p:cNvPr id="4118" name="Rectangle 22"/>
            <p:cNvSpPr>
              <a:spLocks noChangeArrowheads="1"/>
            </p:cNvSpPr>
            <p:nvPr/>
          </p:nvSpPr>
          <p:spPr bwMode="auto">
            <a:xfrm>
              <a:off x="228600" y="3124200"/>
              <a:ext cx="16764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1200" b="1" u="sng" dirty="0">
                  <a:solidFill>
                    <a:srgbClr val="000000"/>
                  </a:solidFill>
                  <a:ea typeface="Times New Roman" pitchFamily="18" charset="0"/>
                  <a:cs typeface="Arial" pitchFamily="34" charset="0"/>
                </a:rPr>
                <a:t>Pharmacy (PharmD)</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16" name="Line 20"/>
            <p:cNvSpPr>
              <a:spLocks noChangeShapeType="1"/>
            </p:cNvSpPr>
            <p:nvPr/>
          </p:nvSpPr>
          <p:spPr bwMode="auto">
            <a:xfrm>
              <a:off x="6653970" y="4015415"/>
              <a:ext cx="555087" cy="63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14" name="Text Box 18"/>
            <p:cNvSpPr txBox="1">
              <a:spLocks noChangeArrowheads="1"/>
            </p:cNvSpPr>
            <p:nvPr/>
          </p:nvSpPr>
          <p:spPr bwMode="auto">
            <a:xfrm>
              <a:off x="644770" y="3943350"/>
              <a:ext cx="1266092" cy="800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a:solidFill>
                    <a:srgbClr val="000000"/>
                  </a:solidFill>
                  <a:ea typeface="Times New Roman" pitchFamily="18" charset="0"/>
                  <a:cs typeface="Arial" pitchFamily="34" charset="0"/>
                </a:rPr>
                <a:t>3-4 years</a:t>
              </a:r>
              <a:endParaRPr lang="en-US" sz="600" dirty="0">
                <a:solidFill>
                  <a:srgbClr val="000000"/>
                </a:solidFill>
                <a:cs typeface="Arial" pitchFamily="34" charset="0"/>
              </a:endParaRPr>
            </a:p>
            <a:p>
              <a:pPr eaLnBrk="0" fontAlgn="base" hangingPunct="0">
                <a:spcBef>
                  <a:spcPct val="0"/>
                </a:spcBef>
                <a:spcAft>
                  <a:spcPct val="0"/>
                </a:spcAft>
              </a:pPr>
              <a:r>
                <a:rPr lang="en-US" sz="1200" dirty="0">
                  <a:solidFill>
                    <a:srgbClr val="000000"/>
                  </a:solidFill>
                  <a:ea typeface="Times New Roman" pitchFamily="18" charset="0"/>
                  <a:cs typeface="Arial" pitchFamily="34" charset="0"/>
                </a:rPr>
                <a:t>High School</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13" name="Line 17"/>
            <p:cNvSpPr>
              <a:spLocks noChangeShapeType="1"/>
            </p:cNvSpPr>
            <p:nvPr/>
          </p:nvSpPr>
          <p:spPr bwMode="auto">
            <a:xfrm>
              <a:off x="1818102" y="3678642"/>
              <a:ext cx="474785" cy="63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12" name="Rectangle 16"/>
            <p:cNvSpPr>
              <a:spLocks noChangeArrowheads="1"/>
            </p:cNvSpPr>
            <p:nvPr/>
          </p:nvSpPr>
          <p:spPr bwMode="auto">
            <a:xfrm>
              <a:off x="2292887" y="3504565"/>
              <a:ext cx="1228530" cy="343535"/>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11" name="Text Box 15"/>
            <p:cNvSpPr txBox="1">
              <a:spLocks noChangeArrowheads="1"/>
            </p:cNvSpPr>
            <p:nvPr/>
          </p:nvSpPr>
          <p:spPr bwMode="auto">
            <a:xfrm>
              <a:off x="2227385" y="3943350"/>
              <a:ext cx="1266092" cy="800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a:solidFill>
                    <a:srgbClr val="000000"/>
                  </a:solidFill>
                  <a:ea typeface="Times New Roman" pitchFamily="18" charset="0"/>
                  <a:cs typeface="Arial" pitchFamily="34" charset="0"/>
                </a:rPr>
                <a:t>2-3 years</a:t>
              </a:r>
              <a:endParaRPr lang="en-US" sz="600" dirty="0">
                <a:solidFill>
                  <a:srgbClr val="000000"/>
                </a:solidFill>
                <a:cs typeface="Arial" pitchFamily="34" charset="0"/>
              </a:endParaRPr>
            </a:p>
            <a:p>
              <a:pPr eaLnBrk="0" fontAlgn="base" hangingPunct="0">
                <a:spcBef>
                  <a:spcPct val="0"/>
                </a:spcBef>
                <a:spcAft>
                  <a:spcPct val="0"/>
                </a:spcAft>
              </a:pPr>
              <a:r>
                <a:rPr lang="en-US" sz="1200" dirty="0">
                  <a:solidFill>
                    <a:srgbClr val="000000"/>
                  </a:solidFill>
                  <a:ea typeface="Times New Roman" pitchFamily="18" charset="0"/>
                  <a:cs typeface="Arial" pitchFamily="34" charset="0"/>
                </a:rPr>
                <a:t>Undergrad</a:t>
              </a:r>
              <a:endParaRPr lang="en-US" sz="600" dirty="0">
                <a:solidFill>
                  <a:srgbClr val="000000"/>
                </a:solidFill>
                <a:cs typeface="Arial" pitchFamily="34" charset="0"/>
              </a:endParaRPr>
            </a:p>
            <a:p>
              <a:pPr eaLnBrk="0" fontAlgn="base" hangingPunct="0">
                <a:spcBef>
                  <a:spcPct val="0"/>
                </a:spcBef>
                <a:spcAft>
                  <a:spcPct val="0"/>
                </a:spcAft>
              </a:pPr>
              <a:r>
                <a:rPr lang="en-US" sz="1200" dirty="0">
                  <a:solidFill>
                    <a:srgbClr val="000000"/>
                  </a:solidFill>
                  <a:ea typeface="Times New Roman" pitchFamily="18" charset="0"/>
                  <a:cs typeface="Arial" pitchFamily="34" charset="0"/>
                </a:rPr>
                <a:t>Study</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10" name="Line 14"/>
            <p:cNvSpPr>
              <a:spLocks noChangeShapeType="1"/>
            </p:cNvSpPr>
            <p:nvPr/>
          </p:nvSpPr>
          <p:spPr bwMode="auto">
            <a:xfrm>
              <a:off x="3521612" y="3657600"/>
              <a:ext cx="474785" cy="63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09" name="Rectangle 13"/>
            <p:cNvSpPr>
              <a:spLocks noChangeArrowheads="1"/>
            </p:cNvSpPr>
            <p:nvPr/>
          </p:nvSpPr>
          <p:spPr bwMode="auto">
            <a:xfrm>
              <a:off x="3996397" y="3504565"/>
              <a:ext cx="1202788" cy="343535"/>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08" name="Text Box 12"/>
            <p:cNvSpPr txBox="1">
              <a:spLocks noChangeArrowheads="1"/>
            </p:cNvSpPr>
            <p:nvPr/>
          </p:nvSpPr>
          <p:spPr bwMode="auto">
            <a:xfrm>
              <a:off x="3968262" y="3943350"/>
              <a:ext cx="1266092" cy="800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a:solidFill>
                    <a:srgbClr val="000000"/>
                  </a:solidFill>
                  <a:ea typeface="Times New Roman" pitchFamily="18" charset="0"/>
                  <a:cs typeface="Arial" pitchFamily="34" charset="0"/>
                </a:rPr>
                <a:t>4 years</a:t>
              </a:r>
              <a:endParaRPr lang="en-US" sz="600" dirty="0">
                <a:solidFill>
                  <a:srgbClr val="000000"/>
                </a:solidFill>
                <a:cs typeface="Arial" pitchFamily="34" charset="0"/>
              </a:endParaRPr>
            </a:p>
            <a:p>
              <a:pPr eaLnBrk="0" fontAlgn="base" hangingPunct="0">
                <a:spcBef>
                  <a:spcPct val="0"/>
                </a:spcBef>
                <a:spcAft>
                  <a:spcPct val="0"/>
                </a:spcAft>
              </a:pPr>
              <a:r>
                <a:rPr lang="en-US" sz="1200" dirty="0">
                  <a:solidFill>
                    <a:srgbClr val="000000"/>
                  </a:solidFill>
                  <a:ea typeface="Times New Roman" pitchFamily="18" charset="0"/>
                  <a:cs typeface="Arial" pitchFamily="34" charset="0"/>
                </a:rPr>
                <a:t>Pharmacy School</a:t>
              </a:r>
              <a:endParaRPr lang="en-US" sz="600" dirty="0">
                <a:solidFill>
                  <a:srgbClr val="000000"/>
                </a:solidFill>
                <a:cs typeface="Arial" pitchFamily="34" charset="0"/>
              </a:endParaRPr>
            </a:p>
            <a:p>
              <a:pPr eaLnBrk="0" fontAlgn="base" hangingPunct="0">
                <a:spcBef>
                  <a:spcPct val="0"/>
                </a:spcBef>
                <a:spcAft>
                  <a:spcPct val="0"/>
                </a:spcAft>
              </a:pPr>
              <a:endParaRPr lang="en-US" dirty="0">
                <a:solidFill>
                  <a:srgbClr val="000000"/>
                </a:solidFill>
                <a:cs typeface="Arial" pitchFamily="34" charset="0"/>
              </a:endParaRPr>
            </a:p>
          </p:txBody>
        </p:sp>
        <p:sp>
          <p:nvSpPr>
            <p:cNvPr id="4106" name="Text Box 10"/>
            <p:cNvSpPr txBox="1">
              <a:spLocks noChangeArrowheads="1"/>
            </p:cNvSpPr>
            <p:nvPr/>
          </p:nvSpPr>
          <p:spPr bwMode="auto">
            <a:xfrm>
              <a:off x="5458558" y="4286250"/>
              <a:ext cx="2789799" cy="3810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a:solidFill>
                    <a:srgbClr val="000000"/>
                  </a:solidFill>
                  <a:ea typeface="Times New Roman" pitchFamily="18" charset="0"/>
                  <a:cs typeface="Arial" pitchFamily="34" charset="0"/>
                </a:rPr>
                <a:t>1-2 years</a:t>
              </a:r>
              <a:r>
                <a:rPr lang="en-US" sz="600" dirty="0">
                  <a:solidFill>
                    <a:srgbClr val="000000"/>
                  </a:solidFill>
                  <a:cs typeface="Arial" pitchFamily="34" charset="0"/>
                </a:rPr>
                <a:t> </a:t>
              </a:r>
              <a:r>
                <a:rPr lang="en-US" sz="1200" dirty="0">
                  <a:solidFill>
                    <a:srgbClr val="000000"/>
                  </a:solidFill>
                  <a:ea typeface="Times New Roman" pitchFamily="18" charset="0"/>
                  <a:cs typeface="Arial" pitchFamily="34" charset="0"/>
                </a:rPr>
                <a:t>Optional</a:t>
              </a:r>
              <a:r>
                <a:rPr lang="en-US" sz="600" dirty="0">
                  <a:solidFill>
                    <a:srgbClr val="000000"/>
                  </a:solidFill>
                  <a:cs typeface="Arial" pitchFamily="34" charset="0"/>
                </a:rPr>
                <a:t> </a:t>
              </a:r>
              <a:r>
                <a:rPr lang="en-US" sz="1200" dirty="0">
                  <a:solidFill>
                    <a:srgbClr val="000000"/>
                  </a:solidFill>
                  <a:ea typeface="Times New Roman" pitchFamily="18" charset="0"/>
                  <a:cs typeface="Arial" pitchFamily="34" charset="0"/>
                </a:rPr>
                <a:t>Postgraduate</a:t>
              </a:r>
              <a:r>
                <a:rPr lang="en-US" sz="600" dirty="0">
                  <a:solidFill>
                    <a:srgbClr val="000000"/>
                  </a:solidFill>
                  <a:cs typeface="Arial" pitchFamily="34" charset="0"/>
                </a:rPr>
                <a:t> </a:t>
              </a:r>
              <a:r>
                <a:rPr lang="en-US" sz="1200" dirty="0">
                  <a:solidFill>
                    <a:srgbClr val="000000"/>
                  </a:solidFill>
                  <a:ea typeface="Times New Roman" pitchFamily="18" charset="0"/>
                  <a:cs typeface="Arial" pitchFamily="34" charset="0"/>
                </a:rPr>
                <a:t>Residency or Fellowship</a:t>
              </a:r>
              <a:endParaRPr lang="en-US" dirty="0">
                <a:solidFill>
                  <a:srgbClr val="000000"/>
                </a:solidFill>
                <a:cs typeface="Arial" pitchFamily="34" charset="0"/>
              </a:endParaRPr>
            </a:p>
          </p:txBody>
        </p:sp>
        <p:sp>
          <p:nvSpPr>
            <p:cNvPr id="4104" name="Text Box 8"/>
            <p:cNvSpPr txBox="1">
              <a:spLocks noChangeArrowheads="1"/>
            </p:cNvSpPr>
            <p:nvPr/>
          </p:nvSpPr>
          <p:spPr bwMode="auto">
            <a:xfrm>
              <a:off x="7170860" y="3857625"/>
              <a:ext cx="791308" cy="34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200" dirty="0">
                  <a:solidFill>
                    <a:srgbClr val="000000"/>
                  </a:solidFill>
                  <a:ea typeface="Times New Roman" pitchFamily="18" charset="0"/>
                  <a:cs typeface="Arial" pitchFamily="34" charset="0"/>
                </a:rPr>
                <a:t>CE</a:t>
              </a:r>
              <a:endParaRPr lang="en-US" dirty="0">
                <a:solidFill>
                  <a:srgbClr val="000000"/>
                </a:solidFill>
                <a:cs typeface="Arial" pitchFamily="34" charset="0"/>
              </a:endParaRPr>
            </a:p>
          </p:txBody>
        </p:sp>
        <p:sp>
          <p:nvSpPr>
            <p:cNvPr id="4100" name="Line 4"/>
            <p:cNvSpPr>
              <a:spLocks noChangeShapeType="1"/>
            </p:cNvSpPr>
            <p:nvPr/>
          </p:nvSpPr>
          <p:spPr bwMode="auto">
            <a:xfrm>
              <a:off x="5213936" y="3677602"/>
              <a:ext cx="281354" cy="313373"/>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grpSp>
          <p:nvGrpSpPr>
            <p:cNvPr id="2" name="Group 1"/>
            <p:cNvGrpSpPr/>
            <p:nvPr/>
          </p:nvGrpSpPr>
          <p:grpSpPr>
            <a:xfrm>
              <a:off x="5495290" y="3229431"/>
              <a:ext cx="1740877" cy="343535"/>
              <a:chOff x="5495290" y="3314065"/>
              <a:chExt cx="1740877" cy="343535"/>
            </a:xfrm>
          </p:grpSpPr>
          <p:sp>
            <p:nvSpPr>
              <p:cNvPr id="4103" name="Rectangle 7"/>
              <p:cNvSpPr>
                <a:spLocks noChangeArrowheads="1"/>
              </p:cNvSpPr>
              <p:nvPr/>
            </p:nvSpPr>
            <p:spPr bwMode="auto">
              <a:xfrm>
                <a:off x="5495290" y="3314065"/>
                <a:ext cx="633046" cy="343535"/>
              </a:xfrm>
              <a:prstGeom prst="rect">
                <a:avLst/>
              </a:pr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sz="1200" dirty="0">
                    <a:solidFill>
                      <a:srgbClr val="000000"/>
                    </a:solidFill>
                    <a:ea typeface="Times New Roman" pitchFamily="18" charset="0"/>
                    <a:cs typeface="Arial" pitchFamily="34" charset="0"/>
                  </a:rPr>
                  <a:t>MS</a:t>
                </a:r>
                <a:endParaRPr lang="en-US" dirty="0">
                  <a:solidFill>
                    <a:srgbClr val="000000"/>
                  </a:solidFill>
                  <a:cs typeface="Arial" pitchFamily="34" charset="0"/>
                </a:endParaRPr>
              </a:p>
            </p:txBody>
          </p:sp>
          <p:sp>
            <p:nvSpPr>
              <p:cNvPr id="4102" name="Rectangle 6"/>
              <p:cNvSpPr>
                <a:spLocks noChangeArrowheads="1"/>
              </p:cNvSpPr>
              <p:nvPr/>
            </p:nvSpPr>
            <p:spPr bwMode="auto">
              <a:xfrm>
                <a:off x="6444859" y="3314065"/>
                <a:ext cx="791308" cy="343535"/>
              </a:xfrm>
              <a:prstGeom prst="rect">
                <a:avLst/>
              </a:pr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ct val="0"/>
                  </a:spcAft>
                </a:pPr>
                <a:r>
                  <a:rPr lang="en-US" sz="1200" dirty="0">
                    <a:solidFill>
                      <a:srgbClr val="000000"/>
                    </a:solidFill>
                    <a:ea typeface="Times New Roman" pitchFamily="18" charset="0"/>
                    <a:cs typeface="Arial" pitchFamily="34" charset="0"/>
                  </a:rPr>
                  <a:t>PhD</a:t>
                </a:r>
                <a:endParaRPr lang="en-US" dirty="0">
                  <a:solidFill>
                    <a:srgbClr val="000000"/>
                  </a:solidFill>
                  <a:cs typeface="Arial" pitchFamily="34" charset="0"/>
                </a:endParaRPr>
              </a:p>
            </p:txBody>
          </p:sp>
          <p:sp>
            <p:nvSpPr>
              <p:cNvPr id="4099" name="Line 3"/>
              <p:cNvSpPr>
                <a:spLocks noChangeShapeType="1"/>
              </p:cNvSpPr>
              <p:nvPr/>
            </p:nvSpPr>
            <p:spPr bwMode="auto">
              <a:xfrm>
                <a:off x="6128336" y="3485832"/>
                <a:ext cx="316523"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grpSp>
        <p:sp>
          <p:nvSpPr>
            <p:cNvPr id="65" name="Rectangle 18"/>
            <p:cNvSpPr>
              <a:spLocks noChangeArrowheads="1"/>
            </p:cNvSpPr>
            <p:nvPr/>
          </p:nvSpPr>
          <p:spPr bwMode="auto">
            <a:xfrm>
              <a:off x="693763" y="3509184"/>
              <a:ext cx="1189892" cy="338916"/>
            </a:xfrm>
            <a:prstGeom prst="rect">
              <a:avLst/>
            </a:prstGeom>
            <a:solidFill>
              <a:srgbClr val="FFCC99"/>
            </a:solidFill>
            <a:ln w="9525">
              <a:solidFill>
                <a:srgbClr val="000000"/>
              </a:solidFill>
              <a:miter lim="800000"/>
              <a:headEnd/>
              <a:tailEnd/>
            </a:ln>
          </p:spPr>
          <p:txBody>
            <a:bodyPr/>
            <a:lstStyle/>
            <a:p>
              <a:endParaRPr lang="en-US" dirty="0">
                <a:solidFill>
                  <a:srgbClr val="000000"/>
                </a:solidFill>
                <a:latin typeface="Calibri" pitchFamily="34" charset="0"/>
              </a:endParaRPr>
            </a:p>
          </p:txBody>
        </p:sp>
        <p:sp>
          <p:nvSpPr>
            <p:cNvPr id="68" name="Rectangle 9"/>
            <p:cNvSpPr>
              <a:spLocks noChangeArrowheads="1"/>
            </p:cNvSpPr>
            <p:nvPr/>
          </p:nvSpPr>
          <p:spPr bwMode="auto">
            <a:xfrm>
              <a:off x="5519957" y="3845957"/>
              <a:ext cx="1291883" cy="338916"/>
            </a:xfrm>
            <a:prstGeom prst="rect">
              <a:avLst/>
            </a:prstGeom>
            <a:solidFill>
              <a:srgbClr val="99CCFF"/>
            </a:solidFill>
            <a:ln w="9525">
              <a:solidFill>
                <a:srgbClr val="000000"/>
              </a:solidFill>
              <a:miter lim="800000"/>
              <a:headEnd/>
              <a:tailEnd/>
            </a:ln>
          </p:spPr>
          <p:txBody>
            <a:bodyPr/>
            <a:lstStyle/>
            <a:p>
              <a:endParaRPr lang="en-US" dirty="0">
                <a:solidFill>
                  <a:srgbClr val="000000"/>
                </a:solidFill>
                <a:latin typeface="Calibri" pitchFamily="34" charset="0"/>
              </a:endParaRPr>
            </a:p>
          </p:txBody>
        </p:sp>
        <p:pic>
          <p:nvPicPr>
            <p:cNvPr id="70" name="Picture 31" descr="BD21306_"/>
            <p:cNvPicPr>
              <a:picLocks noChangeAspect="1" noChangeArrowheads="1"/>
            </p:cNvPicPr>
            <p:nvPr/>
          </p:nvPicPr>
          <p:blipFill>
            <a:blip r:embed="rId3" cstate="print"/>
            <a:srcRect/>
            <a:stretch>
              <a:fillRect/>
            </a:stretch>
          </p:blipFill>
          <p:spPr bwMode="auto">
            <a:xfrm>
              <a:off x="5180575" y="3545205"/>
              <a:ext cx="283845" cy="283845"/>
            </a:xfrm>
            <a:prstGeom prst="rect">
              <a:avLst/>
            </a:prstGeom>
            <a:noFill/>
          </p:spPr>
        </p:pic>
        <p:sp>
          <p:nvSpPr>
            <p:cNvPr id="71" name="Line 4"/>
            <p:cNvSpPr>
              <a:spLocks noChangeShapeType="1"/>
            </p:cNvSpPr>
            <p:nvPr/>
          </p:nvSpPr>
          <p:spPr bwMode="auto">
            <a:xfrm flipV="1">
              <a:off x="5213936" y="3373754"/>
              <a:ext cx="281354" cy="313373"/>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grpSp>
      <p:sp>
        <p:nvSpPr>
          <p:cNvPr id="73" name="Slide Number Placeholder 3"/>
          <p:cNvSpPr>
            <a:spLocks noGrp="1"/>
          </p:cNvSpPr>
          <p:nvPr>
            <p:ph type="sldNum" sz="quarter" idx="12"/>
          </p:nvPr>
        </p:nvSpPr>
        <p:spPr>
          <a:xfrm>
            <a:off x="8686800" y="6477000"/>
            <a:ext cx="445008" cy="320675"/>
          </a:xfrm>
        </p:spPr>
        <p:txBody>
          <a:bodyPr/>
          <a:lstStyle/>
          <a:p>
            <a:fld id="{060FCAD2-6598-4DB6-9997-F789D4C13028}" type="slidenum">
              <a:rPr lang="en-US" b="1" smtClean="0">
                <a:solidFill>
                  <a:srgbClr val="FFFFFF"/>
                </a:solidFill>
              </a:rPr>
              <a:pPr/>
              <a:t>6</a:t>
            </a:fld>
            <a:endParaRPr lang="en-US" b="1" dirty="0">
              <a:solidFill>
                <a:srgbClr val="FFFFFF"/>
              </a:solidFill>
            </a:endParaRPr>
          </a:p>
        </p:txBody>
      </p:sp>
    </p:spTree>
    <p:extLst>
      <p:ext uri="{BB962C8B-B14F-4D97-AF65-F5344CB8AC3E}">
        <p14:creationId xmlns:p14="http://schemas.microsoft.com/office/powerpoint/2010/main" val="2013223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381000" y="304800"/>
            <a:ext cx="8421687" cy="708025"/>
          </a:xfrm>
        </p:spPr>
        <p:txBody>
          <a:bodyPr/>
          <a:lstStyle/>
          <a:p>
            <a:r>
              <a:rPr lang="en-US" sz="3600" b="1" dirty="0">
                <a:solidFill>
                  <a:srgbClr val="800000"/>
                </a:solidFill>
              </a:rPr>
              <a:t>Required </a:t>
            </a:r>
            <a:r>
              <a:rPr lang="en-US" sz="3200" b="1" dirty="0">
                <a:solidFill>
                  <a:srgbClr val="800000"/>
                </a:solidFill>
              </a:rPr>
              <a:t>Clinical</a:t>
            </a:r>
            <a:r>
              <a:rPr lang="en-US" sz="3600" b="1" dirty="0">
                <a:solidFill>
                  <a:srgbClr val="800000"/>
                </a:solidFill>
              </a:rPr>
              <a:t> Hours per Student</a:t>
            </a:r>
          </a:p>
        </p:txBody>
      </p:sp>
      <p:sp>
        <p:nvSpPr>
          <p:cNvPr id="7" name="Slide Number Placeholder 3"/>
          <p:cNvSpPr>
            <a:spLocks noGrp="1"/>
          </p:cNvSpPr>
          <p:nvPr>
            <p:ph type="sldNum" sz="quarter" idx="12"/>
          </p:nvPr>
        </p:nvSpPr>
        <p:spPr>
          <a:xfrm>
            <a:off x="8686800" y="6477000"/>
            <a:ext cx="445008" cy="320675"/>
          </a:xfrm>
        </p:spPr>
        <p:txBody>
          <a:bodyPr/>
          <a:lstStyle/>
          <a:p>
            <a:fld id="{060FCAD2-6598-4DB6-9997-F789D4C13028}" type="slidenum">
              <a:rPr lang="en-US" b="1" smtClean="0">
                <a:solidFill>
                  <a:srgbClr val="FFFFFF"/>
                </a:solidFill>
              </a:rPr>
              <a:pPr/>
              <a:t>7</a:t>
            </a:fld>
            <a:endParaRPr lang="en-US" b="1" dirty="0">
              <a:solidFill>
                <a:srgbClr val="FFFFFF"/>
              </a:solidFill>
            </a:endParaRPr>
          </a:p>
        </p:txBody>
      </p:sp>
      <p:graphicFrame>
        <p:nvGraphicFramePr>
          <p:cNvPr id="2" name="Object 1"/>
          <p:cNvGraphicFramePr>
            <a:graphicFrameLocks noGrp="1" noChangeAspect="1"/>
          </p:cNvGraphicFramePr>
          <p:nvPr>
            <p:extLst>
              <p:ext uri="{D42A27DB-BD31-4B8C-83A1-F6EECF244321}">
                <p14:modId xmlns:p14="http://schemas.microsoft.com/office/powerpoint/2010/main" val="1466392524"/>
              </p:ext>
            </p:extLst>
          </p:nvPr>
        </p:nvGraphicFramePr>
        <p:xfrm>
          <a:off x="1112838" y="1600200"/>
          <a:ext cx="7145337" cy="4048125"/>
        </p:xfrm>
        <a:graphic>
          <a:graphicData uri="http://schemas.openxmlformats.org/presentationml/2006/ole">
            <mc:AlternateContent xmlns:mc="http://schemas.openxmlformats.org/markup-compatibility/2006">
              <mc:Choice xmlns:v="urn:schemas-microsoft-com:vml" Requires="v">
                <p:oleObj spid="_x0000_s2103" name="Chart" r:id="rId4" imgW="7162800" imgH="4057606" progId="MSGraph.Chart.8">
                  <p:embed followColorScheme="full"/>
                </p:oleObj>
              </mc:Choice>
              <mc:Fallback>
                <p:oleObj name="Chart" r:id="rId4" imgW="7162800" imgH="4057606" progId="MSGraph.Chart.8">
                  <p:embed followColorScheme="full"/>
                  <p:pic>
                    <p:nvPicPr>
                      <p:cNvPr id="0" name="Object 3"/>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2838" y="1600200"/>
                        <a:ext cx="7145337" cy="404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26170341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4" descr="AHC Affiliation Agreements Ma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20714"/>
            <a:ext cx="4511526" cy="5562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3"/>
          <p:cNvSpPr>
            <a:spLocks noGrp="1"/>
          </p:cNvSpPr>
          <p:nvPr>
            <p:ph type="sldNum" sz="quarter" idx="12"/>
          </p:nvPr>
        </p:nvSpPr>
        <p:spPr>
          <a:xfrm>
            <a:off x="8686800" y="6477000"/>
            <a:ext cx="445008" cy="320675"/>
          </a:xfrm>
        </p:spPr>
        <p:txBody>
          <a:bodyPr/>
          <a:lstStyle/>
          <a:p>
            <a:fld id="{060FCAD2-6598-4DB6-9997-F789D4C13028}" type="slidenum">
              <a:rPr lang="en-US" b="1" smtClean="0">
                <a:solidFill>
                  <a:srgbClr val="FFFFFF"/>
                </a:solidFill>
              </a:rPr>
              <a:pPr/>
              <a:t>8</a:t>
            </a:fld>
            <a:endParaRPr lang="en-US" b="1" dirty="0">
              <a:solidFill>
                <a:srgbClr val="FFFFFF"/>
              </a:solidFill>
            </a:endParaRPr>
          </a:p>
        </p:txBody>
      </p:sp>
    </p:spTree>
    <p:extLst>
      <p:ext uri="{BB962C8B-B14F-4D97-AF65-F5344CB8AC3E}">
        <p14:creationId xmlns:p14="http://schemas.microsoft.com/office/powerpoint/2010/main" val="42353127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a:xfrm>
            <a:off x="685800" y="14243"/>
            <a:ext cx="7772400" cy="1143000"/>
          </a:xfrm>
        </p:spPr>
        <p:txBody>
          <a:bodyPr/>
          <a:lstStyle/>
          <a:p>
            <a:pPr eaLnBrk="1" hangingPunct="1"/>
            <a:r>
              <a:rPr lang="en-US" sz="3200" b="1" dirty="0" smtClean="0">
                <a:solidFill>
                  <a:srgbClr val="800000"/>
                </a:solidFill>
              </a:rPr>
              <a:t>What We Have Done and Are Doing</a:t>
            </a:r>
          </a:p>
        </p:txBody>
      </p:sp>
      <p:sp>
        <p:nvSpPr>
          <p:cNvPr id="6146" name="Rectangle 3"/>
          <p:cNvSpPr>
            <a:spLocks noGrp="1" noChangeArrowheads="1"/>
          </p:cNvSpPr>
          <p:nvPr>
            <p:ph type="body" idx="1"/>
          </p:nvPr>
        </p:nvSpPr>
        <p:spPr>
          <a:xfrm>
            <a:off x="838200" y="1066800"/>
            <a:ext cx="7772400" cy="4648200"/>
          </a:xfrm>
        </p:spPr>
        <p:txBody>
          <a:bodyPr/>
          <a:lstStyle/>
          <a:p>
            <a:pPr>
              <a:buSzPct val="150000"/>
              <a:defRPr/>
            </a:pPr>
            <a:r>
              <a:rPr lang="en-US" sz="1600" b="1" dirty="0"/>
              <a:t>Increased enrollments in all of our schools</a:t>
            </a:r>
          </a:p>
          <a:p>
            <a:pPr>
              <a:buSzPct val="150000"/>
              <a:defRPr/>
            </a:pPr>
            <a:r>
              <a:rPr lang="en-US" sz="1600" b="1" dirty="0"/>
              <a:t>Expanded programs</a:t>
            </a:r>
            <a:r>
              <a:rPr lang="en-US" sz="1600" dirty="0"/>
              <a:t> </a:t>
            </a:r>
          </a:p>
          <a:p>
            <a:pPr lvl="1">
              <a:buSzPct val="75000"/>
              <a:buFont typeface="Courier New" pitchFamily="49" charset="0"/>
              <a:buChar char="o"/>
              <a:defRPr/>
            </a:pPr>
            <a:r>
              <a:rPr lang="en-US" sz="1200" dirty="0"/>
              <a:t>Pharmacy in Duluth </a:t>
            </a:r>
          </a:p>
          <a:p>
            <a:pPr lvl="1">
              <a:buSzPct val="75000"/>
              <a:buFont typeface="Courier New" pitchFamily="49" charset="0"/>
              <a:buChar char="o"/>
              <a:defRPr/>
            </a:pPr>
            <a:r>
              <a:rPr lang="en-US" sz="1200" dirty="0"/>
              <a:t>Nursing and Allied Health in Rochester</a:t>
            </a:r>
          </a:p>
          <a:p>
            <a:pPr lvl="1">
              <a:buSzPct val="75000"/>
              <a:buFont typeface="Courier New" pitchFamily="49" charset="0"/>
              <a:buChar char="o"/>
              <a:defRPr/>
            </a:pPr>
            <a:r>
              <a:rPr lang="en-US" sz="1200" dirty="0"/>
              <a:t>Nursing with </a:t>
            </a:r>
            <a:r>
              <a:rPr lang="en-US" sz="1200" dirty="0" smtClean="0"/>
              <a:t>Veterans Administration </a:t>
            </a:r>
            <a:r>
              <a:rPr lang="en-US" sz="1200" dirty="0"/>
              <a:t>partnership</a:t>
            </a:r>
          </a:p>
          <a:p>
            <a:pPr lvl="1">
              <a:buSzPct val="75000"/>
              <a:buFont typeface="Courier New" pitchFamily="49" charset="0"/>
              <a:buChar char="o"/>
              <a:defRPr/>
            </a:pPr>
            <a:r>
              <a:rPr lang="en-US" sz="1200" dirty="0"/>
              <a:t>Doctor of Nursing Practice - 70% expansion 2014-2024 </a:t>
            </a:r>
          </a:p>
          <a:p>
            <a:pPr>
              <a:buSzPct val="150000"/>
              <a:defRPr/>
            </a:pPr>
            <a:r>
              <a:rPr lang="en-US" sz="1600" b="1" dirty="0"/>
              <a:t>Developed pipelines</a:t>
            </a:r>
            <a:endParaRPr lang="en-US" sz="1600" dirty="0"/>
          </a:p>
          <a:p>
            <a:pPr marL="800100" lvl="1">
              <a:buSzPct val="75000"/>
              <a:buFont typeface="Courier New" pitchFamily="49" charset="0"/>
              <a:buChar char="o"/>
              <a:defRPr/>
            </a:pPr>
            <a:r>
              <a:rPr lang="en-US" sz="1200" dirty="0"/>
              <a:t>Minnesota Future Doctors</a:t>
            </a:r>
          </a:p>
          <a:p>
            <a:pPr marL="800100" lvl="1">
              <a:buSzPct val="75000"/>
              <a:buFont typeface="Courier New" pitchFamily="49" charset="0"/>
              <a:buChar char="o"/>
              <a:defRPr/>
            </a:pPr>
            <a:r>
              <a:rPr lang="en-US" sz="1200" dirty="0"/>
              <a:t>Rural Physician Associate Program (RPAP)</a:t>
            </a:r>
          </a:p>
          <a:p>
            <a:pPr marL="800100" lvl="1">
              <a:buSzPct val="75000"/>
              <a:buFont typeface="Courier New" pitchFamily="49" charset="0"/>
              <a:buChar char="o"/>
              <a:defRPr/>
            </a:pPr>
            <a:r>
              <a:rPr lang="en-US" sz="1200" dirty="0"/>
              <a:t>Area Health Education Centers (AHEC)</a:t>
            </a:r>
          </a:p>
          <a:p>
            <a:pPr marL="800100" lvl="1">
              <a:buSzPct val="75000"/>
              <a:buFont typeface="Courier New" pitchFamily="49" charset="0"/>
              <a:buChar char="o"/>
              <a:defRPr/>
            </a:pPr>
            <a:r>
              <a:rPr lang="en-US" sz="1200" dirty="0"/>
              <a:t>Health Careers Centers</a:t>
            </a:r>
          </a:p>
          <a:p>
            <a:pPr marL="800100" lvl="1">
              <a:buSzPct val="75000"/>
              <a:buFont typeface="Courier New" pitchFamily="49" charset="0"/>
              <a:buChar char="o"/>
              <a:defRPr/>
            </a:pPr>
            <a:r>
              <a:rPr lang="en-US" sz="1200" dirty="0"/>
              <a:t>UM Morris and UM Duluth MN collaborative Nursing programming</a:t>
            </a:r>
          </a:p>
          <a:p>
            <a:pPr>
              <a:buSzPct val="150000"/>
              <a:defRPr/>
            </a:pPr>
            <a:r>
              <a:rPr lang="en-US" sz="1600" b="1" dirty="0">
                <a:solidFill>
                  <a:srgbClr val="000000"/>
                </a:solidFill>
              </a:rPr>
              <a:t>Developed new degree programs</a:t>
            </a:r>
          </a:p>
          <a:p>
            <a:pPr lvl="1">
              <a:buSzPct val="75000"/>
              <a:buFont typeface="Courier New" pitchFamily="49" charset="0"/>
              <a:buChar char="o"/>
              <a:defRPr/>
            </a:pPr>
            <a:r>
              <a:rPr lang="en-US" sz="1200" dirty="0">
                <a:solidFill>
                  <a:srgbClr val="000000"/>
                </a:solidFill>
              </a:rPr>
              <a:t>Doctor of Nursing Practice and other Advanced Nursing programs</a:t>
            </a:r>
          </a:p>
          <a:p>
            <a:pPr lvl="1">
              <a:buSzPct val="75000"/>
              <a:buFont typeface="Courier New" pitchFamily="49" charset="0"/>
              <a:buChar char="o"/>
              <a:defRPr/>
            </a:pPr>
            <a:r>
              <a:rPr lang="en-US" sz="1200" dirty="0">
                <a:solidFill>
                  <a:srgbClr val="000000"/>
                </a:solidFill>
              </a:rPr>
              <a:t>Dental Therapy</a:t>
            </a:r>
            <a:endParaRPr lang="en-US" sz="1200" i="1" dirty="0">
              <a:solidFill>
                <a:srgbClr val="000000"/>
              </a:solidFill>
            </a:endParaRPr>
          </a:p>
          <a:p>
            <a:pPr>
              <a:buSzPct val="150000"/>
              <a:buFont typeface="Arial" panose="020B0604020202020204" pitchFamily="34" charset="0"/>
              <a:buChar char="•"/>
              <a:defRPr/>
            </a:pPr>
            <a:r>
              <a:rPr lang="en-US" sz="1600" b="1" dirty="0">
                <a:solidFill>
                  <a:srgbClr val="000000"/>
                </a:solidFill>
              </a:rPr>
              <a:t>Revamping our curriculum</a:t>
            </a:r>
            <a:r>
              <a:rPr lang="en-US" sz="1600" dirty="0">
                <a:solidFill>
                  <a:srgbClr val="000000"/>
                </a:solidFill>
              </a:rPr>
              <a:t> </a:t>
            </a:r>
          </a:p>
          <a:p>
            <a:pPr marL="800100" lvl="1">
              <a:buSzPct val="75000"/>
              <a:buFont typeface="Courier New" pitchFamily="49" charset="0"/>
              <a:buChar char="o"/>
              <a:defRPr/>
            </a:pPr>
            <a:r>
              <a:rPr lang="en-US" sz="1200" dirty="0">
                <a:solidFill>
                  <a:srgbClr val="000000"/>
                </a:solidFill>
              </a:rPr>
              <a:t>Team-based care and </a:t>
            </a:r>
            <a:r>
              <a:rPr lang="en-US" sz="1200" dirty="0" err="1">
                <a:solidFill>
                  <a:srgbClr val="000000"/>
                </a:solidFill>
              </a:rPr>
              <a:t>interprofessional</a:t>
            </a:r>
            <a:r>
              <a:rPr lang="en-US" sz="1200" dirty="0">
                <a:solidFill>
                  <a:srgbClr val="000000"/>
                </a:solidFill>
              </a:rPr>
              <a:t> education</a:t>
            </a:r>
          </a:p>
          <a:p>
            <a:pPr marL="800100" lvl="1">
              <a:buSzPct val="75000"/>
              <a:buFont typeface="Courier New" pitchFamily="49" charset="0"/>
              <a:buChar char="o"/>
              <a:defRPr/>
            </a:pPr>
            <a:r>
              <a:rPr lang="en-US" sz="1200" dirty="0">
                <a:solidFill>
                  <a:srgbClr val="000000"/>
                </a:solidFill>
              </a:rPr>
              <a:t>Greater emphasis on simulation</a:t>
            </a:r>
          </a:p>
          <a:p>
            <a:pPr marL="800100" lvl="1">
              <a:buSzPct val="75000"/>
              <a:buFont typeface="Courier New" pitchFamily="49" charset="0"/>
              <a:buChar char="o"/>
              <a:defRPr/>
            </a:pPr>
            <a:r>
              <a:rPr lang="en-US" sz="1200" dirty="0">
                <a:solidFill>
                  <a:srgbClr val="000000"/>
                </a:solidFill>
              </a:rPr>
              <a:t>Greater emphasis on prevention and wellness</a:t>
            </a:r>
          </a:p>
          <a:p>
            <a:pPr marL="800100" lvl="1">
              <a:buSzPct val="150000"/>
              <a:defRPr/>
            </a:pPr>
            <a:endParaRPr lang="en-US" sz="1200" dirty="0">
              <a:solidFill>
                <a:srgbClr val="000000"/>
              </a:solidFill>
            </a:endParaRPr>
          </a:p>
        </p:txBody>
      </p:sp>
      <p:sp>
        <p:nvSpPr>
          <p:cNvPr id="4" name="Slide Number Placeholder 3"/>
          <p:cNvSpPr txBox="1">
            <a:spLocks/>
          </p:cNvSpPr>
          <p:nvPr/>
        </p:nvSpPr>
        <p:spPr>
          <a:xfrm>
            <a:off x="8686800" y="6477000"/>
            <a:ext cx="445008" cy="32067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60FCAD2-6598-4DB6-9997-F789D4C13028}" type="slidenum">
              <a:rPr lang="en-US" b="1" smtClean="0">
                <a:solidFill>
                  <a:srgbClr val="FFFFFF"/>
                </a:solidFill>
              </a:rPr>
              <a:pPr/>
              <a:t>9</a:t>
            </a:fld>
            <a:endParaRPr lang="en-US" b="1" dirty="0">
              <a:solidFill>
                <a:srgbClr val="FFFFFF"/>
              </a:solidFill>
            </a:endParaRPr>
          </a:p>
        </p:txBody>
      </p:sp>
    </p:spTree>
    <p:extLst>
      <p:ext uri="{BB962C8B-B14F-4D97-AF65-F5344CB8AC3E}">
        <p14:creationId xmlns:p14="http://schemas.microsoft.com/office/powerpoint/2010/main" val="13394118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2&quot; unique_id=&quot;10002&quot;&gt;&lt;object type=&quot;3&quot; unique_id=&quot;10004&quot;&gt;&lt;property id=&quot;20148&quot; value=&quot;5&quot;/&gt;&lt;property id=&quot;20300&quot; value=&quot;Slide 1&quot;/&gt;&lt;property id=&quot;20307&quot; value=&quot;257&quot;/&gt;&lt;/object&gt;&lt;object type=&quot;3&quot; unique_id=&quot;10005&quot;&gt;&lt;property id=&quot;20148&quot; value=&quot;5&quot;/&gt;&lt;property id=&quot;20300&quot; value=&quot;Slide 3 - &amp;quot;AHC Professional Education Facts&amp;quot;&quot;/&gt;&lt;property id=&quot;20307&quot; value=&quot;278&quot;/&gt;&lt;/object&gt;&lt;object type=&quot;3&quot; unique_id=&quot;10006&quot;&gt;&lt;property id=&quot;20148&quot; value=&quot;5&quot;/&gt;&lt;property id=&quot;20300&quot; value=&quot;Slide 4&quot;/&gt;&lt;property id=&quot;20307&quot; value=&quot;258&quot;/&gt;&lt;/object&gt;&lt;object type=&quot;3&quot; unique_id=&quot;10007&quot;&gt;&lt;property id=&quot;20148&quot; value=&quot;5&quot;/&gt;&lt;property id=&quot;20300&quot; value=&quot;Slide 5&quot;/&gt;&lt;property id=&quot;20307&quot; value=&quot;259&quot;/&gt;&lt;/object&gt;&lt;object type=&quot;3&quot; unique_id=&quot;10009&quot;&gt;&lt;property id=&quot;20148&quot; value=&quot;5&quot;/&gt;&lt;property id=&quot;20300&quot; value=&quot;Slide 8 - &amp;quot;Required Clinical Hours per Student&amp;quot;&quot;/&gt;&lt;property id=&quot;20307&quot; value=&quot;261&quot;/&gt;&lt;/object&gt;&lt;object type=&quot;3&quot; unique_id=&quot;10010&quot;&gt;&lt;property id=&quot;20148&quot; value=&quot;5&quot;/&gt;&lt;property id=&quot;20300&quot; value=&quot;Slide 9&quot;/&gt;&lt;property id=&quot;20307&quot; value=&quot;262&quot;/&gt;&lt;/object&gt;&lt;object type=&quot;3&quot; unique_id=&quot;10011&quot;&gt;&lt;property id=&quot;20148&quot; value=&quot;5&quot;/&gt;&lt;property id=&quot;20300&quot; value=&quot;Slide 10 - &amp;quot;Average Student Debt by Degree&amp;quot;&quot;/&gt;&lt;property id=&quot;20307&quot; value=&quot;263&quot;/&gt;&lt;/object&gt;&lt;object type=&quot;3&quot; unique_id=&quot;10014&quot;&gt;&lt;property id=&quot;20148&quot; value=&quot;5&quot;/&gt;&lt;property id=&quot;20300&quot; value=&quot;Slide 14 - &amp;quot;Major Challenges&amp;quot;&quot;/&gt;&lt;property id=&quot;20307&quot; value=&quot;266&quot;/&gt;&lt;/object&gt;&lt;object type=&quot;3&quot; unique_id=&quot;10015&quot;&gt;&lt;property id=&quot;20148&quot; value=&quot;5&quot;/&gt;&lt;property id=&quot;20300&quot; value=&quot;Slide 15 - &amp;quot;What We Have Done&amp;quot;&quot;/&gt;&lt;property id=&quot;20307&quot; value=&quot;267&quot;/&gt;&lt;/object&gt;&lt;object type=&quot;3&quot; unique_id=&quot;10016&quot;&gt;&lt;property id=&quot;20148&quot; value=&quot;5&quot;/&gt;&lt;property id=&quot;20300&quot; value=&quot;Slide 16 - &amp;quot;Selected Outcomes for Minnesota&amp;quot;&quot;/&gt;&lt;property id=&quot;20307&quot; value=&quot;268&quot;/&gt;&lt;/object&gt;&lt;object type=&quot;3&quot; unique_id=&quot;10017&quot;&gt;&lt;property id=&quot;20148&quot; value=&quot;5&quot;/&gt;&lt;property id=&quot;20300&quot; value=&quot;Slide 17 - &amp;quot;Policy Questions&amp;quot;&quot;/&gt;&lt;property id=&quot;20307&quot; value=&quot;269&quot;/&gt;&lt;/object&gt;&lt;object type=&quot;3&quot; unique_id=&quot;10018&quot;&gt;&lt;property id=&quot;20148&quot; value=&quot;5&quot;/&gt;&lt;property id=&quot;20300&quot; value=&quot;Slide 18&quot;/&gt;&lt;property id=&quot;20307&quot; value=&quot;270&quot;/&gt;&lt;/object&gt;&lt;object type=&quot;3&quot; unique_id=&quot;10019&quot;&gt;&lt;property id=&quot;20148&quot; value=&quot;5&quot;/&gt;&lt;property id=&quot;20300&quot; value=&quot;Slide 19 - &amp;quot;Continuum of Medical Education&amp;quot;&quot;/&gt;&lt;property id=&quot;20307&quot; value=&quot;271&quot;/&gt;&lt;/object&gt;&lt;object type=&quot;3&quot; unique_id=&quot;10020&quot;&gt;&lt;property id=&quot;20148&quot; value=&quot;5&quot;/&gt;&lt;property id=&quot;20300&quot; value=&quot;Slide 20&quot;/&gt;&lt;property id=&quot;20307&quot; value=&quot;272&quot;/&gt;&lt;/object&gt;&lt;object type=&quot;3&quot; unique_id=&quot;10021&quot;&gt;&lt;property id=&quot;20148&quot; value=&quot;5&quot;/&gt;&lt;property id=&quot;20300&quot; value=&quot;Slide 21&quot;/&gt;&lt;property id=&quot;20307&quot; value=&quot;273&quot;/&gt;&lt;/object&gt;&lt;object type=&quot;3&quot; unique_id=&quot;10022&quot;&gt;&lt;property id=&quot;20148&quot; value=&quot;5&quot;/&gt;&lt;property id=&quot;20300&quot; value=&quot;Slide 22&quot;/&gt;&lt;property id=&quot;20307&quot; value=&quot;274&quot;/&gt;&lt;/object&gt;&lt;object type=&quot;3&quot; unique_id=&quot;10023&quot;&gt;&lt;property id=&quot;20148&quot; value=&quot;5&quot;/&gt;&lt;property id=&quot;20300&quot; value=&quot;Slide 23 - &amp;quot;Trainees by Specialty 2011&amp;quot;&quot;/&gt;&lt;property id=&quot;20307&quot; value=&quot;275&quot;/&gt;&lt;/object&gt;&lt;object type=&quot;3&quot; unique_id=&quot;10024&quot;&gt;&lt;property id=&quot;20148&quot; value=&quot;5&quot;/&gt;&lt;property id=&quot;20300&quot; value=&quot;Slide 24&quot;/&gt;&lt;property id=&quot;20307&quot; value=&quot;276&quot;/&gt;&lt;/object&gt;&lt;object type=&quot;3&quot; unique_id=&quot;10025&quot;&gt;&lt;property id=&quot;20148&quot; value=&quot;5&quot;/&gt;&lt;property id=&quot;20300&quot; value=&quot;Slide 25 - &amp;quot;High Level Bookends&amp;#x0D;&amp;#x0A;Estimated Revenues and Costs for Student and Resident Education at Affiliated Sites Based on R&quot;/&gt;&lt;property id=&quot;20307&quot; value=&quot;277&quot;/&gt;&lt;/object&gt;&lt;object type=&quot;3&quot; unique_id=&quot;10663&quot;&gt;&lt;property id=&quot;20148&quot; value=&quot;5&quot;/&gt;&lt;property id=&quot;20300&quot; value=&quot;Slide 2&quot;/&gt;&lt;property id=&quot;20307&quot; value=&quot;279&quot;/&gt;&lt;/object&gt;&lt;object type=&quot;3&quot; unique_id=&quot;10841&quot;&gt;&lt;property id=&quot;20148&quot; value=&quot;5&quot;/&gt;&lt;property id=&quot;20300&quot; value=&quot;Slide 6&quot;/&gt;&lt;property id=&quot;20307&quot; value=&quot;280&quot;/&gt;&lt;/object&gt;&lt;object type=&quot;3&quot; unique_id=&quot;10842&quot;&gt;&lt;property id=&quot;20148&quot; value=&quot;5&quot;/&gt;&lt;property id=&quot;20300&quot; value=&quot;Slide 7&quot;/&gt;&lt;property id=&quot;20307&quot; value=&quot;281&quot;/&gt;&lt;/object&gt;&lt;object type=&quot;3&quot; unique_id=&quot;11026&quot;&gt;&lt;property id=&quot;20148&quot; value=&quot;5&quot;/&gt;&lt;property id=&quot;20300&quot; value=&quot;Slide 11&quot;/&gt;&lt;property id=&quot;20307&quot; value=&quot;282&quot;/&gt;&lt;/object&gt;&lt;object type=&quot;3&quot; unique_id=&quot;11027&quot;&gt;&lt;property id=&quot;20148&quot; value=&quot;5&quot;/&gt;&lt;property id=&quot;20300&quot; value=&quot;Slide 12&quot;/&gt;&lt;property id=&quot;20307&quot; value=&quot;283&quot;/&gt;&lt;/object&gt;&lt;object type=&quot;3&quot; unique_id=&quot;11028&quot;&gt;&lt;property id=&quot;20148&quot; value=&quot;5&quot;/&gt;&lt;property id=&quot;20300&quot; value=&quot;Slide 13&quot;/&gt;&lt;property id=&quot;20307&quot; value=&quot;284&quot;/&gt;&lt;/object&gt;&lt;object type=&quot;3&quot; unique_id=&quot;11598&quot;&gt;&lt;property id=&quot;20148&quot; value=&quot;5&quot;/&gt;&lt;property id=&quot;20300&quot; value=&quot;Slide 26 - &amp;quot;National Center for Interprofessional &amp;#x0D;&amp;#x0A;Practice and Education&amp;quot;&quot;/&gt;&lt;property id=&quot;20307&quot; value=&quot;295&quot;/&gt;&lt;/object&gt;&lt;object type=&quot;3&quot; unique_id=&quot;11599&quot;&gt;&lt;property id=&quot;20148&quot; value=&quot;5&quot;/&gt;&lt;property id=&quot;20300&quot; value=&quot;Slide 27 - &amp;quot;The National Center: &amp;#x0D;&amp;#x0A;A New Model for Public-Private Partnership&amp;quot;&quot;/&gt;&lt;property id=&quot;20307&quot; value=&quot;285&quot;/&gt;&lt;/object&gt;&lt;object type=&quot;3&quot; unique_id=&quot;11600&quot;&gt;&lt;property id=&quot;20148&quot; value=&quot;5&quot;/&gt;&lt;property id=&quot;20300&quot; value=&quot;Slide 28 - &amp;quot;National Center Purpose&amp;quot;&quot;/&gt;&lt;property id=&quot;20307&quot; value=&quot;286&quot;/&gt;&lt;/object&gt;&lt;object type=&quot;3&quot; unique_id=&quot;11601&quot;&gt;&lt;property id=&quot;20148&quot; value=&quot;5&quot;/&gt;&lt;property id=&quot;20300&quot; value=&quot;Slide 29 - &amp;quot;Trends in Healthcare Creating Need for Redesign of Education and Clinical Practice&amp;quot;&quot;/&gt;&lt;property id=&quot;20307&quot; value=&quot;287&quot;/&gt;&lt;/object&gt;&lt;object type=&quot;3&quot; unique_id=&quot;11602&quot;&gt;&lt;property id=&quot;20148&quot; value=&quot;5&quot;/&gt;&lt;property id=&quot;20300&quot; value=&quot;Slide 30 - &amp;quot;Interprofessional Education and &amp;#x0D;&amp;#x0A;Collaborative Practice&amp;quot;&quot;/&gt;&lt;property id=&quot;20307&quot; value=&quot;288&quot;/&gt;&lt;/object&gt;&lt;object type=&quot;3&quot; unique_id=&quot;11603&quot;&gt;&lt;property id=&quot;20148&quot; value=&quot;5&quot;/&gt;&lt;property id=&quot;20300&quot; value=&quot;Slide 31 - &amp;quot;Health Reform in Minnesota&amp;#x0D;&amp;#x0A;By the numbers&amp;quot;&quot;/&gt;&lt;property id=&quot;20307&quot; value=&quot;289&quot;/&gt;&lt;/object&gt;&lt;object type=&quot;3&quot; unique_id=&quot;11604&quot;&gt;&lt;property id=&quot;20148&quot; value=&quot;5&quot;/&gt;&lt;property id=&quot;20300&quot; value=&quot;Slide 32 - &amp;quot;The Nexus&amp;quot;&quot;/&gt;&lt;property id=&quot;20307&quot; value=&quot;290&quot;/&gt;&lt;/object&gt;&lt;object type=&quot;3&quot; unique_id=&quot;11605&quot;&gt;&lt;property id=&quot;20148&quot; value=&quot;5&quot;/&gt;&lt;property id=&quot;20300&quot; value=&quot;Slide 33 - &amp;quot;The National Center Vision&amp;quot;&quot;/&gt;&lt;property id=&quot;20307&quot; value=&quot;291&quot;/&gt;&lt;/object&gt;&lt;object type=&quot;3&quot; unique_id=&quot;11606&quot;&gt;&lt;property id=&quot;20148&quot; value=&quot;5&quot;/&gt;&lt;property id=&quot;20300&quot; value=&quot;Slide 34 - &amp;quot;Who are the members of an &amp;#x0D;&amp;#x0A;Interprofessional Team?&amp;quot;&quot;/&gt;&lt;property id=&quot;20307&quot; value=&quot;292&quot;/&gt;&lt;/object&gt;&lt;object type=&quot;3&quot; unique_id=&quot;11607&quot;&gt;&lt;property id=&quot;20148&quot; value=&quot;5&quot;/&gt;&lt;property id=&quot;20300&quot; value=&quot;Slide 35 - &amp;quot;National Center Signature Efforts&amp;quot;&quot;/&gt;&lt;property id=&quot;20307&quot; value=&quot;293&quot;/&gt;&lt;/object&gt;&lt;object type=&quot;3&quot; unique_id=&quot;11608&quot;&gt;&lt;property id=&quot;20148&quot; value=&quot;5&quot;/&gt;&lt;property id=&quot;20300&quot; value=&quot;Slide 36&quot;/&gt;&lt;property id=&quot;20307&quot; value=&quot;294&quot;/&gt;&lt;/object&gt;&lt;object type=&quot;3&quot; unique_id=&quot;12743&quot;&gt;&lt;property id=&quot;20148&quot; value=&quot;5&quot;/&gt;&lt;property id=&quot;20300&quot; value=&quot;Slide 37 - &amp;quot;School of Nursing&amp;quot;&quot;/&gt;&lt;property id=&quot;20307&quot; value=&quot;297&quot;/&gt;&lt;/object&gt;&lt;object type=&quot;3&quot; unique_id=&quot;14421&quot;&gt;&lt;property id=&quot;20148&quot; value=&quot;5&quot;/&gt;&lt;property id=&quot;20300&quot; value=&quot;Slide 38 - &amp;quot;School of Nursing Distinctions&amp;quot;&quot;/&gt;&lt;property id=&quot;20307&quot; value=&quot;313&quot;/&gt;&lt;/object&gt;&lt;object type=&quot;3&quot; unique_id=&quot;14422&quot;&gt;&lt;property id=&quot;20148&quot; value=&quot;5&quot;/&gt;&lt;property id=&quot;20300&quot; value=&quot;Slide 39 - &amp;quot;School of Nursing Distinctions&amp;quot;&quot;/&gt;&lt;property id=&quot;20307&quot; value=&quot;314&quot;/&gt;&lt;/object&gt;&lt;object type=&quot;3&quot; unique_id=&quot;14423&quot;&gt;&lt;property id=&quot;20148&quot; value=&quot;5&quot;/&gt;&lt;property id=&quot;20300&quot; value=&quot;Slide 40 - &amp;quot;Institute of Medicine &amp;#x0D;&amp;#x0A;2010 Report&amp;quot;&quot;/&gt;&lt;property id=&quot;20307&quot; value=&quot;315&quot;/&gt;&lt;/object&gt;&lt;object type=&quot;3&quot; unique_id=&quot;14424&quot;&gt;&lt;property id=&quot;20148&quot; value=&quot;5&quot;/&gt;&lt;property id=&quot;20300&quot; value=&quot;Slide 41&quot;/&gt;&lt;property id=&quot;20307&quot; value=&quot;316&quot;/&gt;&lt;/object&gt;&lt;object type=&quot;3&quot; unique_id=&quot;14425&quot;&gt;&lt;property id=&quot;20148&quot; value=&quot;5&quot;/&gt;&lt;property id=&quot;20300&quot; value=&quot;Slide 42 - &amp;quot;School of Nursing Students &amp;quot;&quot;/&gt;&lt;property id=&quot;20307&quot; value=&quot;317&quot;/&gt;&lt;/object&gt;&lt;object type=&quot;3&quot; unique_id=&quot;14426&quot;&gt;&lt;property id=&quot;20148&quot; value=&quot;5&quot;/&gt;&lt;property id=&quot;20300&quot; value=&quot;Slide 43 - &amp;quot;School of Nursing Growth&amp;quot;&quot;/&gt;&lt;property id=&quot;20307&quot; value=&quot;318&quot;/&gt;&lt;/object&gt;&lt;object type=&quot;3&quot; unique_id=&quot;14427&quot;&gt;&lt;property id=&quot;20148&quot; value=&quot;5&quot;/&gt;&lt;property id=&quot;20300&quot; value=&quot;Slide 44 - &amp;quot;School of Nursing Growth&amp;#x0D;&amp;#x0A;Doctor of Nursing Practice&amp;quot;&quot;/&gt;&lt;property id=&quot;20307&quot; value=&quot;319&quot;/&gt;&lt;/object&gt;&lt;object type=&quot;3&quot; unique_id=&quot;14428&quot;&gt;&lt;property id=&quot;20148&quot; value=&quot;5&quot;/&gt;&lt;property id=&quot;20300&quot; value=&quot;Slide 45 - &amp;quot;$10 Million Bentson Gift will Enable Growth in the DNP Program&amp;quot;&quot;/&gt;&lt;property id=&quot;20307&quot; value=&quot;320&quot;/&gt;&lt;/object&gt;&lt;object type=&quot;3&quot; unique_id=&quot;14429&quot;&gt;&lt;property id=&quot;20148&quot; value=&quot;5&quot;/&gt;&lt;property id=&quot;20300&quot; value=&quot;Slide 46 - &amp;quot;Advanced Practice Registered Nurses (APRNs)&amp;quot;&quot;/&gt;&lt;property id=&quot;20307&quot; value=&quot;321&quot;/&gt;&lt;/object&gt;&lt;object type=&quot;3&quot; unique_id=&quot;14430&quot;&gt;&lt;property id=&quot;20148&quot; value=&quot;5&quot;/&gt;&lt;property id=&quot;20300&quot; value=&quot;Slide 47 - &amp;quot;Advanced Practice Nursing &amp;#x0D;&amp;#x0A;in Minnesota&amp;quot;&quot;/&gt;&lt;property id=&quot;20307&quot; value=&quot;322&quot;/&gt;&lt;/object&gt;&lt;object type=&quot;3&quot; unique_id=&quot;14432&quot;&gt;&lt;property id=&quot;20148&quot; value=&quot;5&quot;/&gt;&lt;property id=&quot;20300&quot; value=&quot;Slide 48&quot;/&gt;&lt;property id=&quot;20307&quot; value=&quot;324&quot;/&gt;&lt;/object&gt;&lt;object type=&quot;3&quot; unique_id=&quot;14433&quot;&gt;&lt;property id=&quot;20148&quot; value=&quot;5&quot;/&gt;&lt;property id=&quot;20300&quot; value=&quot;Slide 49&quot;/&gt;&lt;property id=&quot;20307&quot; value=&quot;325&quot;/&gt;&lt;/object&gt;&lt;object type=&quot;3&quot; unique_id=&quot;14434&quot;&gt;&lt;property id=&quot;20148&quot; value=&quot;5&quot;/&gt;&lt;property id=&quot;20300&quot; value=&quot;Slide 50 - &amp;quot;Workforce &amp;amp; Employment Outlook&amp;quot;&quot;/&gt;&lt;property id=&quot;20307&quot; value=&quot;326&quot;/&gt;&lt;/object&gt;&lt;object type=&quot;3&quot; unique_id=&quot;14435&quot;&gt;&lt;property id=&quot;20148&quot; value=&quot;5&quot;/&gt;&lt;property id=&quot;20300&quot; value=&quot;Slide 51 - &amp;quot;Patient Access and &amp;#x0D;&amp;#x0A;Advanced Practice Nurses&amp;quot;&quot;/&gt;&lt;property id=&quot;20307&quot; value=&quot;327&quot;/&gt;&lt;/object&gt;&lt;object type=&quot;3&quot; unique_id=&quot;14436&quot;&gt;&lt;property id=&quot;20148&quot; value=&quot;5&quot;/&gt;&lt;property id=&quot;20300&quot; value=&quot;Slide 52 - &amp;quot;Workforce &amp;amp; Employment Outlook&amp;quot;&quot;/&gt;&lt;property id=&quot;20307&quot; value=&quot;328&quot;/&gt;&lt;/object&gt;&lt;/object&gt;&lt;object type=&quot;8&quot; unique_id=&quot;10050&quot;&gt;&lt;/object&gt;&lt;/object&gt;&lt;/database&gt;"/>
  <p:tag name="SECTOMILLISECCONVERTED" val="1"/>
</p:tagLst>
</file>

<file path=ppt/theme/theme1.xml><?xml version="1.0" encoding="utf-8"?>
<a:theme xmlns:a="http://schemas.openxmlformats.org/drawingml/2006/main" name="D2D-3">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1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12"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965</TotalTime>
  <Words>1544</Words>
  <Application>Microsoft Office PowerPoint</Application>
  <PresentationFormat>On-screen Show (4:3)</PresentationFormat>
  <Paragraphs>267</Paragraphs>
  <Slides>13</Slides>
  <Notes>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D2D-3</vt:lpstr>
      <vt:lpstr>Chart</vt:lpstr>
      <vt:lpstr>PowerPoint Presentation</vt:lpstr>
      <vt:lpstr>AHC Professional Education Facts</vt:lpstr>
      <vt:lpstr>PowerPoint Presentation</vt:lpstr>
      <vt:lpstr>PowerPoint Presentation</vt:lpstr>
      <vt:lpstr>PowerPoint Presentation</vt:lpstr>
      <vt:lpstr>PowerPoint Presentation</vt:lpstr>
      <vt:lpstr>Required Clinical Hours per Student</vt:lpstr>
      <vt:lpstr>PowerPoint Presentation</vt:lpstr>
      <vt:lpstr>What We Have Done and Are Doing</vt:lpstr>
      <vt:lpstr>PowerPoint Presentation</vt:lpstr>
      <vt:lpstr>University of Minnesota Health Professional Enrollments (2013-14)</vt:lpstr>
      <vt:lpstr>Average Student Debt by Degree</vt:lpstr>
      <vt:lpstr>Major Challenges</vt:lpstr>
    </vt:vector>
  </TitlesOfParts>
  <Company>University of Minnesota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Regents Special Committee</dc:title>
  <dc:creator>Terry Bock</dc:creator>
  <cp:lastModifiedBy>Jamie Hyland</cp:lastModifiedBy>
  <cp:revision>48</cp:revision>
  <cp:lastPrinted>2014-08-20T20:48:20Z</cp:lastPrinted>
  <dcterms:created xsi:type="dcterms:W3CDTF">2013-11-05T19:21:35Z</dcterms:created>
  <dcterms:modified xsi:type="dcterms:W3CDTF">2014-08-26T17:21:27Z</dcterms:modified>
</cp:coreProperties>
</file>